
<file path=[Content_Types].xml><?xml version="1.0" encoding="utf-8"?>
<Types xmlns="http://schemas.openxmlformats.org/package/2006/content-types">
  <Default Extension="gif" ContentType="image/gif"/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ppt/ink/ink10.xml" ContentType="application/inkml+xml"/>
  <Override PartName="/ppt/ink/ink11.xml" ContentType="application/inkml+xml"/>
  <Override PartName="/ppt/ink/ink12.xml" ContentType="application/inkml+xml"/>
  <Override PartName="/ppt/ink/ink13.xml" ContentType="application/inkml+xml"/>
  <Override PartName="/ppt/ink/ink14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2"/>
  </p:sldMasterIdLst>
  <p:sldIdLst>
    <p:sldId id="256" r:id="rId3"/>
    <p:sldId id="258" r:id="rId4"/>
    <p:sldId id="260" r:id="rId5"/>
    <p:sldId id="257" r:id="rId6"/>
    <p:sldId id="261" r:id="rId7"/>
    <p:sldId id="262" r:id="rId8"/>
    <p:sldId id="259" r:id="rId9"/>
    <p:sldId id="263" r:id="rId10"/>
    <p:sldId id="264" r:id="rId11"/>
    <p:sldId id="265" r:id="rId12"/>
    <p:sldId id="266" r:id="rId13"/>
    <p:sldId id="267" r:id="rId14"/>
    <p:sldId id="268" r:id="rId15"/>
    <p:sldId id="270" r:id="rId16"/>
    <p:sldId id="271" r:id="rId17"/>
    <p:sldId id="272" r:id="rId18"/>
    <p:sldId id="273" r:id="rId19"/>
    <p:sldId id="274" r:id="rId20"/>
    <p:sldId id="275" r:id="rId21"/>
    <p:sldId id="277" r:id="rId22"/>
    <p:sldId id="276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9" r:id="rId32"/>
    <p:sldId id="286" r:id="rId33"/>
    <p:sldId id="287" r:id="rId34"/>
  </p:sldIdLst>
  <p:sldSz cx="9144000" cy="6858000" type="screen4x3"/>
  <p:notesSz cx="7559675" cy="106918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869" autoAdjust="0"/>
  </p:normalViewPr>
  <p:slideViewPr>
    <p:cSldViewPr snapToGrid="0">
      <p:cViewPr varScale="1">
        <p:scale>
          <a:sx n="94" d="100"/>
          <a:sy n="94" d="100"/>
        </p:scale>
        <p:origin x="113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presProps" Target="presProps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12-18T22:25:10.601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44 1 24575,'0'4'0,"0"9"0,0 6 0,0 4 0,0 5 0,0 3 0,-4-1 0,-1-9 0,0-12 0,1-15 0,1-7-8191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12-18T22:35:47.600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1 1 24575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12-18T22:35:50.724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1 1 24575</inkml:trace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12-18T22:35:52.212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1 0 24575</inkml:trace>
</inkml:ink>
</file>

<file path=ppt/ink/ink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12-18T22:35:57.289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0 1 24575</inkml:trace>
</inkml:ink>
</file>

<file path=ppt/ink/ink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12-18T22:44:37.768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1 1 24575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12-19T10:06:42.057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0 1 24575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12-19T10:08:27.509"/>
    </inkml:context>
    <inkml:brush xml:id="br0">
      <inkml:brushProperty name="width" value="0.035" units="cm"/>
      <inkml:brushProperty name="height" value="0.035" units="cm"/>
      <inkml:brushProperty name="color" value="#FF0066"/>
    </inkml:brush>
  </inkml:definitions>
  <inkml:trace contextRef="#ctx0" brushRef="#br0">0 0 24575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12-18T22:33:21.139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0 0 24575,'0'4'0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12-18T22:33:21.910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137 0 24575,'-4'12'0,"-5"11"0,-2 10 0,-2-1 0,-3 2 0,-2 3 0,1-1 0,4-2 0,1-4 0,1 1 0,4 0 0,2-6-8191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12-18T22:33:22.598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0 1 24575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12-18T22:35:28.439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1 0 24575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12-18T22:35:43.273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1 1 24575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12-18T22:35:45.179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1 0 24575</inkml:trace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1845000" y="32040"/>
            <a:ext cx="7282800" cy="11426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24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457200" y="3964320"/>
            <a:ext cx="822924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FFFFFF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laceHolder 1"/>
          <p:cNvSpPr>
            <a:spLocks noGrp="1"/>
          </p:cNvSpPr>
          <p:nvPr>
            <p:ph type="title"/>
          </p:nvPr>
        </p:nvSpPr>
        <p:spPr>
          <a:xfrm>
            <a:off x="1845000" y="32040"/>
            <a:ext cx="7282800" cy="11426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0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31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32" name="PlaceHolder 4"/>
          <p:cNvSpPr>
            <a:spLocks noGrp="1"/>
          </p:cNvSpPr>
          <p:nvPr>
            <p:ph type="body"/>
          </p:nvPr>
        </p:nvSpPr>
        <p:spPr>
          <a:xfrm>
            <a:off x="457200" y="3964320"/>
            <a:ext cx="40158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33" name="PlaceHolder 5"/>
          <p:cNvSpPr>
            <a:spLocks noGrp="1"/>
          </p:cNvSpPr>
          <p:nvPr>
            <p:ph type="body"/>
          </p:nvPr>
        </p:nvSpPr>
        <p:spPr>
          <a:xfrm>
            <a:off x="4674240" y="3964320"/>
            <a:ext cx="40158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FFFFFF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laceHolder 1"/>
          <p:cNvSpPr>
            <a:spLocks noGrp="1"/>
          </p:cNvSpPr>
          <p:nvPr>
            <p:ph type="title"/>
          </p:nvPr>
        </p:nvSpPr>
        <p:spPr>
          <a:xfrm>
            <a:off x="1845000" y="32040"/>
            <a:ext cx="7282800" cy="11426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5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26496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36" name="PlaceHolder 3"/>
          <p:cNvSpPr>
            <a:spLocks noGrp="1"/>
          </p:cNvSpPr>
          <p:nvPr>
            <p:ph type="body"/>
          </p:nvPr>
        </p:nvSpPr>
        <p:spPr>
          <a:xfrm>
            <a:off x="3239640" y="1600200"/>
            <a:ext cx="26496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37" name="PlaceHolder 4"/>
          <p:cNvSpPr>
            <a:spLocks noGrp="1"/>
          </p:cNvSpPr>
          <p:nvPr>
            <p:ph type="body"/>
          </p:nvPr>
        </p:nvSpPr>
        <p:spPr>
          <a:xfrm>
            <a:off x="6022080" y="1600200"/>
            <a:ext cx="26496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38" name="PlaceHolder 5"/>
          <p:cNvSpPr>
            <a:spLocks noGrp="1"/>
          </p:cNvSpPr>
          <p:nvPr>
            <p:ph type="body"/>
          </p:nvPr>
        </p:nvSpPr>
        <p:spPr>
          <a:xfrm>
            <a:off x="457200" y="3964320"/>
            <a:ext cx="26496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39" name="PlaceHolder 6"/>
          <p:cNvSpPr>
            <a:spLocks noGrp="1"/>
          </p:cNvSpPr>
          <p:nvPr>
            <p:ph type="body"/>
          </p:nvPr>
        </p:nvSpPr>
        <p:spPr>
          <a:xfrm>
            <a:off x="3239640" y="3964320"/>
            <a:ext cx="26496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40" name="PlaceHolder 7"/>
          <p:cNvSpPr>
            <a:spLocks noGrp="1"/>
          </p:cNvSpPr>
          <p:nvPr>
            <p:ph type="body"/>
          </p:nvPr>
        </p:nvSpPr>
        <p:spPr>
          <a:xfrm>
            <a:off x="6022080" y="3964320"/>
            <a:ext cx="26496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FFFFFF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PlaceHolder 1"/>
          <p:cNvSpPr>
            <a:spLocks noGrp="1"/>
          </p:cNvSpPr>
          <p:nvPr>
            <p:ph type="title"/>
          </p:nvPr>
        </p:nvSpPr>
        <p:spPr>
          <a:xfrm>
            <a:off x="1845000" y="32040"/>
            <a:ext cx="7282800" cy="11426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7" name="PlaceHolder 2"/>
          <p:cNvSpPr>
            <a:spLocks noGrp="1"/>
          </p:cNvSpPr>
          <p:nvPr>
            <p:ph type="subTitle"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3200" b="0" strike="noStrike" spc="-1">
              <a:latin typeface="XO Oriel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PlaceHolder 1"/>
          <p:cNvSpPr>
            <a:spLocks noGrp="1"/>
          </p:cNvSpPr>
          <p:nvPr>
            <p:ph type="title"/>
          </p:nvPr>
        </p:nvSpPr>
        <p:spPr>
          <a:xfrm>
            <a:off x="1845000" y="32040"/>
            <a:ext cx="7282800" cy="11426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9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FFFFFF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laceHolder 1"/>
          <p:cNvSpPr>
            <a:spLocks noGrp="1"/>
          </p:cNvSpPr>
          <p:nvPr>
            <p:ph type="title"/>
          </p:nvPr>
        </p:nvSpPr>
        <p:spPr>
          <a:xfrm>
            <a:off x="1845000" y="32040"/>
            <a:ext cx="7282800" cy="11426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1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4525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52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4525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FFFFFF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PlaceHolder 1"/>
          <p:cNvSpPr>
            <a:spLocks noGrp="1"/>
          </p:cNvSpPr>
          <p:nvPr>
            <p:ph type="title"/>
          </p:nvPr>
        </p:nvSpPr>
        <p:spPr>
          <a:xfrm>
            <a:off x="1845000" y="32040"/>
            <a:ext cx="7282800" cy="11426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PlaceHolder 1"/>
          <p:cNvSpPr>
            <a:spLocks noGrp="1"/>
          </p:cNvSpPr>
          <p:nvPr>
            <p:ph type="subTitle"/>
          </p:nvPr>
        </p:nvSpPr>
        <p:spPr>
          <a:xfrm>
            <a:off x="1845000" y="32040"/>
            <a:ext cx="7282800" cy="52977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3200" b="0" strike="noStrike" spc="-1">
              <a:latin typeface="XO Oriel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PlaceHolder 1"/>
          <p:cNvSpPr>
            <a:spLocks noGrp="1"/>
          </p:cNvSpPr>
          <p:nvPr>
            <p:ph type="title"/>
          </p:nvPr>
        </p:nvSpPr>
        <p:spPr>
          <a:xfrm>
            <a:off x="1845000" y="32040"/>
            <a:ext cx="7282800" cy="11426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6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57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4525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58" name="PlaceHolder 4"/>
          <p:cNvSpPr>
            <a:spLocks noGrp="1"/>
          </p:cNvSpPr>
          <p:nvPr>
            <p:ph type="body"/>
          </p:nvPr>
        </p:nvSpPr>
        <p:spPr>
          <a:xfrm>
            <a:off x="457200" y="3964320"/>
            <a:ext cx="40158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FFFFFF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1845000" y="32040"/>
            <a:ext cx="7282800" cy="11426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subTitle"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3200" b="0" strike="noStrike" spc="-1">
              <a:latin typeface="XO Oriel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PlaceHolder 1"/>
          <p:cNvSpPr>
            <a:spLocks noGrp="1"/>
          </p:cNvSpPr>
          <p:nvPr>
            <p:ph type="title"/>
          </p:nvPr>
        </p:nvSpPr>
        <p:spPr>
          <a:xfrm>
            <a:off x="1845000" y="32040"/>
            <a:ext cx="7282800" cy="11426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0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4525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61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62" name="PlaceHolder 4"/>
          <p:cNvSpPr>
            <a:spLocks noGrp="1"/>
          </p:cNvSpPr>
          <p:nvPr>
            <p:ph type="body"/>
          </p:nvPr>
        </p:nvSpPr>
        <p:spPr>
          <a:xfrm>
            <a:off x="4674240" y="3964320"/>
            <a:ext cx="40158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FFFFFF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PlaceHolder 1"/>
          <p:cNvSpPr>
            <a:spLocks noGrp="1"/>
          </p:cNvSpPr>
          <p:nvPr>
            <p:ph type="title"/>
          </p:nvPr>
        </p:nvSpPr>
        <p:spPr>
          <a:xfrm>
            <a:off x="1845000" y="32040"/>
            <a:ext cx="7282800" cy="11426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4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65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66" name="PlaceHolder 4"/>
          <p:cNvSpPr>
            <a:spLocks noGrp="1"/>
          </p:cNvSpPr>
          <p:nvPr>
            <p:ph type="body"/>
          </p:nvPr>
        </p:nvSpPr>
        <p:spPr>
          <a:xfrm>
            <a:off x="457200" y="3964320"/>
            <a:ext cx="822924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FFFFFF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PlaceHolder 1"/>
          <p:cNvSpPr>
            <a:spLocks noGrp="1"/>
          </p:cNvSpPr>
          <p:nvPr>
            <p:ph type="title"/>
          </p:nvPr>
        </p:nvSpPr>
        <p:spPr>
          <a:xfrm>
            <a:off x="1845000" y="32040"/>
            <a:ext cx="7282800" cy="11426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8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24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69" name="PlaceHolder 3"/>
          <p:cNvSpPr>
            <a:spLocks noGrp="1"/>
          </p:cNvSpPr>
          <p:nvPr>
            <p:ph type="body"/>
          </p:nvPr>
        </p:nvSpPr>
        <p:spPr>
          <a:xfrm>
            <a:off x="457200" y="3964320"/>
            <a:ext cx="822924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FFFFFF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PlaceHolder 1"/>
          <p:cNvSpPr>
            <a:spLocks noGrp="1"/>
          </p:cNvSpPr>
          <p:nvPr>
            <p:ph type="title"/>
          </p:nvPr>
        </p:nvSpPr>
        <p:spPr>
          <a:xfrm>
            <a:off x="1845000" y="32040"/>
            <a:ext cx="7282800" cy="11426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1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72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73" name="PlaceHolder 4"/>
          <p:cNvSpPr>
            <a:spLocks noGrp="1"/>
          </p:cNvSpPr>
          <p:nvPr>
            <p:ph type="body"/>
          </p:nvPr>
        </p:nvSpPr>
        <p:spPr>
          <a:xfrm>
            <a:off x="457200" y="3964320"/>
            <a:ext cx="40158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74" name="PlaceHolder 5"/>
          <p:cNvSpPr>
            <a:spLocks noGrp="1"/>
          </p:cNvSpPr>
          <p:nvPr>
            <p:ph type="body"/>
          </p:nvPr>
        </p:nvSpPr>
        <p:spPr>
          <a:xfrm>
            <a:off x="4674240" y="3964320"/>
            <a:ext cx="40158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FFFFFF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PlaceHolder 1"/>
          <p:cNvSpPr>
            <a:spLocks noGrp="1"/>
          </p:cNvSpPr>
          <p:nvPr>
            <p:ph type="title"/>
          </p:nvPr>
        </p:nvSpPr>
        <p:spPr>
          <a:xfrm>
            <a:off x="1845000" y="32040"/>
            <a:ext cx="7282800" cy="11426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6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26496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77" name="PlaceHolder 3"/>
          <p:cNvSpPr>
            <a:spLocks noGrp="1"/>
          </p:cNvSpPr>
          <p:nvPr>
            <p:ph type="body"/>
          </p:nvPr>
        </p:nvSpPr>
        <p:spPr>
          <a:xfrm>
            <a:off x="3239640" y="1600200"/>
            <a:ext cx="26496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78" name="PlaceHolder 4"/>
          <p:cNvSpPr>
            <a:spLocks noGrp="1"/>
          </p:cNvSpPr>
          <p:nvPr>
            <p:ph type="body"/>
          </p:nvPr>
        </p:nvSpPr>
        <p:spPr>
          <a:xfrm>
            <a:off x="6022080" y="1600200"/>
            <a:ext cx="26496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79" name="PlaceHolder 5"/>
          <p:cNvSpPr>
            <a:spLocks noGrp="1"/>
          </p:cNvSpPr>
          <p:nvPr>
            <p:ph type="body"/>
          </p:nvPr>
        </p:nvSpPr>
        <p:spPr>
          <a:xfrm>
            <a:off x="457200" y="3964320"/>
            <a:ext cx="26496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80" name="PlaceHolder 6"/>
          <p:cNvSpPr>
            <a:spLocks noGrp="1"/>
          </p:cNvSpPr>
          <p:nvPr>
            <p:ph type="body"/>
          </p:nvPr>
        </p:nvSpPr>
        <p:spPr>
          <a:xfrm>
            <a:off x="3239640" y="3964320"/>
            <a:ext cx="26496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81" name="PlaceHolder 7"/>
          <p:cNvSpPr>
            <a:spLocks noGrp="1"/>
          </p:cNvSpPr>
          <p:nvPr>
            <p:ph type="body"/>
          </p:nvPr>
        </p:nvSpPr>
        <p:spPr>
          <a:xfrm>
            <a:off x="6022080" y="3964320"/>
            <a:ext cx="26496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FFFFFF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1845000" y="32040"/>
            <a:ext cx="7282800" cy="11426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FFFFFF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1845000" y="32040"/>
            <a:ext cx="7282800" cy="11426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4525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1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4525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FFFFFF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1845000" y="32040"/>
            <a:ext cx="7282800" cy="11426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subTitle"/>
          </p:nvPr>
        </p:nvSpPr>
        <p:spPr>
          <a:xfrm>
            <a:off x="1845000" y="32040"/>
            <a:ext cx="7282800" cy="52977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3200" b="0" strike="noStrike" spc="-1">
              <a:latin typeface="XO Orie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1845000" y="32040"/>
            <a:ext cx="7282800" cy="11426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5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6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4525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7" name="PlaceHolder 4"/>
          <p:cNvSpPr>
            <a:spLocks noGrp="1"/>
          </p:cNvSpPr>
          <p:nvPr>
            <p:ph type="body"/>
          </p:nvPr>
        </p:nvSpPr>
        <p:spPr>
          <a:xfrm>
            <a:off x="457200" y="3964320"/>
            <a:ext cx="40158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FFFFFF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1845000" y="32040"/>
            <a:ext cx="7282800" cy="11426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9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4525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20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21" name="PlaceHolder 4"/>
          <p:cNvSpPr>
            <a:spLocks noGrp="1"/>
          </p:cNvSpPr>
          <p:nvPr>
            <p:ph type="body"/>
          </p:nvPr>
        </p:nvSpPr>
        <p:spPr>
          <a:xfrm>
            <a:off x="4674240" y="3964320"/>
            <a:ext cx="40158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FFFFFF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1845000" y="32040"/>
            <a:ext cx="7282800" cy="11426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3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24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25" name="PlaceHolder 4"/>
          <p:cNvSpPr>
            <a:spLocks noGrp="1"/>
          </p:cNvSpPr>
          <p:nvPr>
            <p:ph type="body"/>
          </p:nvPr>
        </p:nvSpPr>
        <p:spPr>
          <a:xfrm>
            <a:off x="457200" y="3964320"/>
            <a:ext cx="822924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FFFFFF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4"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827640" y="4869000"/>
            <a:ext cx="7772040" cy="1253520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r>
              <a:rPr lang="ru-RU" sz="4400" b="0" strike="noStrike" spc="-1">
                <a:solidFill>
                  <a:srgbClr val="000000"/>
                </a:solidFill>
                <a:latin typeface="Calibri"/>
              </a:rPr>
              <a:t>Для правки текста заглавия щёлкните мышью</a:t>
            </a:r>
          </a:p>
        </p:txBody>
      </p:sp>
      <p:sp>
        <p:nvSpPr>
          <p:cNvPr id="6" name="PlaceHolder 2"/>
          <p:cNvSpPr>
            <a:spLocks noGrp="1"/>
          </p:cNvSpPr>
          <p:nvPr>
            <p:ph type="dt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pPr>
              <a:lnSpc>
                <a:spcPct val="100000"/>
              </a:lnSpc>
            </a:pPr>
            <a:fld id="{B9587C8E-155B-4227-B1B2-A79F6DAA4CBE}" type="datetime">
              <a:rPr lang="ru-RU" sz="1200" b="0" strike="noStrike" spc="-1">
                <a:solidFill>
                  <a:srgbClr val="8B8B8B"/>
                </a:solidFill>
                <a:latin typeface="Calibri"/>
              </a:rPr>
              <a:t>пн 25.12.23</a:t>
            </a:fld>
            <a:endParaRPr lang="ru-RU" sz="1200" b="0" strike="noStrike" spc="-1">
              <a:latin typeface="Times New Roman"/>
            </a:endParaRPr>
          </a:p>
        </p:txBody>
      </p:sp>
      <p:sp>
        <p:nvSpPr>
          <p:cNvPr id="2" name="PlaceHolder 3"/>
          <p:cNvSpPr>
            <a:spLocks noGrp="1"/>
          </p:cNvSpPr>
          <p:nvPr>
            <p:ph type="ftr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endParaRPr lang="ru-RU" sz="2400" b="0" strike="noStrike" spc="-1">
              <a:latin typeface="Times New Roman"/>
            </a:endParaRPr>
          </a:p>
        </p:txBody>
      </p:sp>
      <p:sp>
        <p:nvSpPr>
          <p:cNvPr id="3" name="PlaceHolder 4"/>
          <p:cNvSpPr>
            <a:spLocks noGrp="1"/>
          </p:cNvSpPr>
          <p:nvPr>
            <p:ph type="sldNum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pPr algn="r">
              <a:lnSpc>
                <a:spcPct val="100000"/>
              </a:lnSpc>
            </a:pPr>
            <a:fld id="{BB8F97A6-CD1A-4955-BBF7-5A7F560EA17E}" type="slidenum">
              <a:rPr lang="ru-RU" sz="1200" b="0" strike="noStrike" spc="-1">
                <a:solidFill>
                  <a:srgbClr val="8B8B8B"/>
                </a:solidFill>
                <a:latin typeface="Calibri"/>
              </a:rPr>
              <a:t>‹#›</a:t>
            </a:fld>
            <a:endParaRPr lang="ru-RU" sz="1200" b="0" strike="noStrike" spc="-1">
              <a:latin typeface="Times New Roman"/>
            </a:endParaRPr>
          </a:p>
        </p:txBody>
      </p:sp>
      <p:sp>
        <p:nvSpPr>
          <p:cNvPr id="4" name="PlaceHolder 5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3200" b="0" strike="noStrike" spc="-1">
                <a:solidFill>
                  <a:srgbClr val="FFFFFF"/>
                </a:solidFill>
                <a:latin typeface="Calibri"/>
              </a:rPr>
              <a:t>Для правки структуры щёлкните мышью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400" b="0" strike="noStrike" spc="-1">
                <a:solidFill>
                  <a:srgbClr val="FFFFFF"/>
                </a:solidFill>
                <a:latin typeface="Calibri"/>
              </a:rPr>
              <a:t>Второй уровень структуры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FFFFFF"/>
                </a:solidFill>
                <a:latin typeface="Calibri"/>
              </a:rPr>
              <a:t>Третий уровень структуры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000" b="0" strike="noStrike" spc="-1">
                <a:solidFill>
                  <a:srgbClr val="FFFFFF"/>
                </a:solidFill>
                <a:latin typeface="Calibri"/>
              </a:rPr>
              <a:t>Четвёртый уровень структуры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FFFFFF"/>
                </a:solidFill>
                <a:latin typeface="Calibri"/>
              </a:rPr>
              <a:t>Пятый уровень структуры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FFFFFF"/>
                </a:solidFill>
                <a:latin typeface="Calibri"/>
              </a:rPr>
              <a:t>Шестой уровень структуры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FFFFFF"/>
                </a:solidFill>
                <a:latin typeface="Calibri"/>
              </a:rPr>
              <a:t>Седьмой уровень структуры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4"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PlaceHolder 1"/>
          <p:cNvSpPr>
            <a:spLocks noGrp="1"/>
          </p:cNvSpPr>
          <p:nvPr>
            <p:ph type="title"/>
          </p:nvPr>
        </p:nvSpPr>
        <p:spPr>
          <a:xfrm>
            <a:off x="1845000" y="32040"/>
            <a:ext cx="7282800" cy="1142640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4400" b="1" strike="noStrike" spc="-1">
                <a:solidFill>
                  <a:srgbClr val="FFFFFF"/>
                </a:solidFill>
                <a:latin typeface="Calibri"/>
              </a:rPr>
              <a:t>Образец заголовка</a:t>
            </a:r>
            <a:endParaRPr lang="ru-RU" sz="4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2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</p:spPr>
        <p:txBody>
          <a:bodyPr>
            <a:noAutofit/>
          </a:bodyPr>
          <a:lstStyle/>
          <a:p>
            <a:pPr marL="343080" indent="-342720">
              <a:lnSpc>
                <a:spcPct val="100000"/>
              </a:lnSpc>
              <a:spcBef>
                <a:spcPts val="641"/>
              </a:spcBef>
              <a:buClr>
                <a:srgbClr val="FFFFFF"/>
              </a:buClr>
              <a:buFont typeface="Arial"/>
              <a:buChar char="•"/>
            </a:pPr>
            <a:r>
              <a:rPr lang="ru-RU" sz="3200" b="0" strike="noStrike" spc="-1">
                <a:solidFill>
                  <a:srgbClr val="FFFFFF"/>
                </a:solidFill>
                <a:latin typeface="Calibri"/>
              </a:rPr>
              <a:t>Образец текста</a:t>
            </a:r>
          </a:p>
          <a:p>
            <a:pPr marL="743040" lvl="1" indent="-285480">
              <a:lnSpc>
                <a:spcPct val="100000"/>
              </a:lnSpc>
              <a:spcBef>
                <a:spcPts val="561"/>
              </a:spcBef>
              <a:buClr>
                <a:srgbClr val="FFFFFF"/>
              </a:buClr>
              <a:buFont typeface="Arial"/>
              <a:buChar char="–"/>
            </a:pPr>
            <a:r>
              <a:rPr lang="ru-RU" sz="2800" b="0" strike="noStrike" spc="-1">
                <a:solidFill>
                  <a:srgbClr val="FFFFFF"/>
                </a:solidFill>
                <a:latin typeface="Calibri"/>
              </a:rPr>
              <a:t>Второй уровень</a:t>
            </a:r>
          </a:p>
          <a:p>
            <a:pPr marL="1143000" lvl="2" indent="-228240">
              <a:lnSpc>
                <a:spcPct val="100000"/>
              </a:lnSpc>
              <a:spcBef>
                <a:spcPts val="479"/>
              </a:spcBef>
              <a:buClr>
                <a:srgbClr val="FFFFFF"/>
              </a:buClr>
              <a:buFont typeface="Arial"/>
              <a:buChar char="•"/>
            </a:pPr>
            <a:r>
              <a:rPr lang="ru-RU" sz="2400" b="0" strike="noStrike" spc="-1">
                <a:solidFill>
                  <a:srgbClr val="FFFFFF"/>
                </a:solidFill>
                <a:latin typeface="Calibri"/>
              </a:rPr>
              <a:t>Третий уровень</a:t>
            </a:r>
          </a:p>
          <a:p>
            <a:pPr marL="1600200" lvl="3" indent="-228240">
              <a:lnSpc>
                <a:spcPct val="100000"/>
              </a:lnSpc>
              <a:spcBef>
                <a:spcPts val="400"/>
              </a:spcBef>
              <a:buClr>
                <a:srgbClr val="FFFFFF"/>
              </a:buClr>
              <a:buFont typeface="Arial"/>
              <a:buChar char="–"/>
            </a:pPr>
            <a:r>
              <a:rPr lang="ru-RU" sz="2000" b="0" strike="noStrike" spc="-1">
                <a:solidFill>
                  <a:srgbClr val="FFFFFF"/>
                </a:solidFill>
                <a:latin typeface="Calibri"/>
              </a:rPr>
              <a:t>Четвертый уровень</a:t>
            </a:r>
          </a:p>
          <a:p>
            <a:pPr marL="2057400" lvl="4" indent="-228240">
              <a:lnSpc>
                <a:spcPct val="100000"/>
              </a:lnSpc>
              <a:spcBef>
                <a:spcPts val="400"/>
              </a:spcBef>
              <a:buClr>
                <a:srgbClr val="FFFFFF"/>
              </a:buClr>
              <a:buFont typeface="Arial"/>
              <a:buChar char="»"/>
            </a:pPr>
            <a:r>
              <a:rPr lang="ru-RU" sz="2000" b="0" strike="noStrike" spc="-1">
                <a:solidFill>
                  <a:srgbClr val="FFFFFF"/>
                </a:solidFill>
                <a:latin typeface="Calibri"/>
              </a:rPr>
              <a:t>Пятый уровень</a:t>
            </a:r>
          </a:p>
        </p:txBody>
      </p:sp>
      <p:sp>
        <p:nvSpPr>
          <p:cNvPr id="43" name="PlaceHolder 3"/>
          <p:cNvSpPr>
            <a:spLocks noGrp="1"/>
          </p:cNvSpPr>
          <p:nvPr>
            <p:ph type="dt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pPr>
              <a:lnSpc>
                <a:spcPct val="100000"/>
              </a:lnSpc>
            </a:pPr>
            <a:fld id="{617B25D6-B499-4D7A-B38B-3975AA54DB61}" type="datetime">
              <a:rPr lang="ru-RU" sz="1200" b="0" strike="noStrike" spc="-1">
                <a:solidFill>
                  <a:srgbClr val="8B8B8B"/>
                </a:solidFill>
                <a:latin typeface="Calibri"/>
              </a:rPr>
              <a:t>пн 25.12.23</a:t>
            </a:fld>
            <a:endParaRPr lang="ru-RU" sz="1200" b="0" strike="noStrike" spc="-1">
              <a:latin typeface="Times New Roman"/>
            </a:endParaRPr>
          </a:p>
        </p:txBody>
      </p:sp>
      <p:sp>
        <p:nvSpPr>
          <p:cNvPr id="44" name="PlaceHolder 4"/>
          <p:cNvSpPr>
            <a:spLocks noGrp="1"/>
          </p:cNvSpPr>
          <p:nvPr>
            <p:ph type="ftr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endParaRPr lang="ru-RU" sz="2400" b="0" strike="noStrike" spc="-1">
              <a:latin typeface="Times New Roman"/>
            </a:endParaRPr>
          </a:p>
        </p:txBody>
      </p:sp>
      <p:sp>
        <p:nvSpPr>
          <p:cNvPr id="45" name="PlaceHolder 5"/>
          <p:cNvSpPr>
            <a:spLocks noGrp="1"/>
          </p:cNvSpPr>
          <p:nvPr>
            <p:ph type="sldNum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pPr algn="r">
              <a:lnSpc>
                <a:spcPct val="100000"/>
              </a:lnSpc>
            </a:pPr>
            <a:fld id="{43BF3908-7A6C-4682-ABF6-227DC8AFC275}" type="slidenum">
              <a:rPr lang="ru-RU" sz="1200" b="0" strike="noStrike" spc="-1">
                <a:solidFill>
                  <a:srgbClr val="8B8B8B"/>
                </a:solidFill>
                <a:latin typeface="Calibri"/>
              </a:rPr>
              <a:t>‹#›</a:t>
            </a:fld>
            <a:endParaRPr lang="ru-RU" sz="1200" b="0" strike="noStrike" spc="-1"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customXml" Target="../ink/ink1.xml"/><Relationship Id="rId7" Type="http://schemas.openxmlformats.org/officeDocument/2006/relationships/customXml" Target="../ink/ink3.xml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14.png"/><Relationship Id="rId5" Type="http://schemas.openxmlformats.org/officeDocument/2006/relationships/customXml" Target="../ink/ink2.xml"/><Relationship Id="rId4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5.gif"/><Relationship Id="rId7" Type="http://schemas.openxmlformats.org/officeDocument/2006/relationships/customXml" Target="../ink/ink5.xml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11" Type="http://schemas.openxmlformats.org/officeDocument/2006/relationships/customXml" Target="../ink/ink7.xml"/><Relationship Id="rId5" Type="http://schemas.openxmlformats.org/officeDocument/2006/relationships/customXml" Target="../ink/ink4.xml"/><Relationship Id="rId10" Type="http://schemas.openxmlformats.org/officeDocument/2006/relationships/image" Target="../media/image19.png"/><Relationship Id="rId4" Type="http://schemas.openxmlformats.org/officeDocument/2006/relationships/image" Target="../media/image16.gif"/><Relationship Id="rId9" Type="http://schemas.openxmlformats.org/officeDocument/2006/relationships/customXml" Target="../ink/ink6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customXml" Target="../ink/ink12.xml"/><Relationship Id="rId3" Type="http://schemas.openxmlformats.org/officeDocument/2006/relationships/customXml" Target="../ink/ink8.xml"/><Relationship Id="rId7" Type="http://schemas.openxmlformats.org/officeDocument/2006/relationships/customXml" Target="../ink/ink11.xml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5.xml"/><Relationship Id="rId6" Type="http://schemas.openxmlformats.org/officeDocument/2006/relationships/customXml" Target="../ink/ink10.xml"/><Relationship Id="rId5" Type="http://schemas.openxmlformats.org/officeDocument/2006/relationships/customXml" Target="../ink/ink9.xml"/><Relationship Id="rId4" Type="http://schemas.openxmlformats.org/officeDocument/2006/relationships/image" Target="../media/image19.png"/><Relationship Id="rId9" Type="http://schemas.openxmlformats.org/officeDocument/2006/relationships/customXml" Target="../ink/ink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5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customXml" Target="../ink/ink14.xml"/><Relationship Id="rId1" Type="http://schemas.openxmlformats.org/officeDocument/2006/relationships/slideLayout" Target="../slideLayouts/slideLayout15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26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5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ru.wikipedia.org/wiki/&#1050;&#1088;&#1072;&#1089;&#1085;&#1086;&#1077;_&#1084;&#1086;&#1088;&#1077;" TargetMode="External"/><Relationship Id="rId5" Type="http://schemas.openxmlformats.org/officeDocument/2006/relationships/hyperlink" Target="http://ru.wikipedia.org/wiki/&#1057;&#1088;&#1077;&#1076;&#1080;&#1079;&#1077;&#1084;&#1085;&#1086;&#1077;_&#1084;&#1086;&#1088;&#1077;" TargetMode="External"/><Relationship Id="rId4" Type="http://schemas.openxmlformats.org/officeDocument/2006/relationships/hyperlink" Target="http://ru.wikipedia.org/wiki/&#1050;&#1086;&#1085;&#1090;&#1080;&#1085;&#1077;&#1085;&#1090;" TargetMode="Externa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TextBox 206"/>
          <p:cNvSpPr txBox="1"/>
          <p:nvPr/>
        </p:nvSpPr>
        <p:spPr>
          <a:xfrm>
            <a:off x="1845000" y="32040"/>
            <a:ext cx="7282800" cy="1142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r>
              <a:rPr lang="ru-RU" sz="3600" b="1" strike="noStrike" spc="-1" dirty="0">
                <a:solidFill>
                  <a:srgbClr val="FFFFFF"/>
                </a:solidFill>
                <a:latin typeface="Calibri"/>
              </a:rPr>
              <a:t>    Урок  географии  в 7 классе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8BDDBAE6-B039-0CF6-4718-790CA7BB347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393" y="1567543"/>
            <a:ext cx="8409214" cy="50781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p15="http://schemas.microsoft.com/office/powerpoint/2012/main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" name="TextBox 276"/>
          <p:cNvSpPr txBox="1"/>
          <p:nvPr/>
        </p:nvSpPr>
        <p:spPr>
          <a:xfrm>
            <a:off x="2186280" y="0"/>
            <a:ext cx="6813720" cy="162036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>
            <a:noAutofit/>
          </a:bodyPr>
          <a:lstStyle/>
          <a:p>
            <a:r>
              <a:rPr lang="ru-RU" sz="5400" b="1" u="sng" strike="noStrike" spc="-1">
                <a:solidFill>
                  <a:srgbClr val="FFD428"/>
                </a:solidFill>
                <a:uFillTx/>
                <a:latin typeface="Arial"/>
              </a:rPr>
              <a:t>История названия.</a:t>
            </a:r>
            <a:endParaRPr lang="ru-RU" sz="5400" b="0" strike="noStrike" spc="-1">
              <a:solidFill>
                <a:srgbClr val="FFD428"/>
              </a:solidFill>
              <a:latin typeface="XO Oriel"/>
            </a:endParaRPr>
          </a:p>
        </p:txBody>
      </p:sp>
      <p:pic>
        <p:nvPicPr>
          <p:cNvPr id="278" name="Picture 4_0" descr="325235"/>
          <p:cNvPicPr/>
          <p:nvPr/>
        </p:nvPicPr>
        <p:blipFill>
          <a:blip r:embed="rId2"/>
          <a:srcRect l="4737" t="4883" r="4472" b="5528"/>
          <a:stretch/>
        </p:blipFill>
        <p:spPr>
          <a:xfrm>
            <a:off x="0" y="1440000"/>
            <a:ext cx="3060000" cy="5400360"/>
          </a:xfrm>
          <a:prstGeom prst="rect">
            <a:avLst/>
          </a:prstGeom>
          <a:ln w="9525">
            <a:noFill/>
          </a:ln>
        </p:spPr>
      </p:pic>
      <p:sp>
        <p:nvSpPr>
          <p:cNvPr id="279" name="TextBox 278"/>
          <p:cNvSpPr txBox="1"/>
          <p:nvPr/>
        </p:nvSpPr>
        <p:spPr>
          <a:xfrm>
            <a:off x="3203640" y="1499760"/>
            <a:ext cx="5940360" cy="49068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>
            <a:noAutofit/>
          </a:bodyPr>
          <a:lstStyle/>
          <a:p>
            <a:r>
              <a:rPr lang="ru-RU" sz="2000" b="1" strike="noStrike" spc="-1">
                <a:solidFill>
                  <a:srgbClr val="000000"/>
                </a:solidFill>
                <a:latin typeface="Arial"/>
              </a:rPr>
              <a:t>     Изначально словом «афри» жители древнего Карфагена называли </a:t>
            </a:r>
            <a:r>
              <a:rPr lang="ru-RU" sz="2000" b="1" i="1" strike="noStrike" spc="-1">
                <a:solidFill>
                  <a:srgbClr val="000000"/>
                </a:solidFill>
                <a:latin typeface="Arial"/>
              </a:rPr>
              <a:t>людей</a:t>
            </a:r>
            <a:r>
              <a:rPr lang="ru-RU" sz="2000" b="1" strike="noStrike" spc="-1">
                <a:solidFill>
                  <a:srgbClr val="000000"/>
                </a:solidFill>
                <a:latin typeface="Arial"/>
              </a:rPr>
              <a:t>, обитавших недалеко от города.  </a:t>
            </a:r>
            <a:endParaRPr lang="ru-RU" sz="2000" b="1" strike="noStrike" spc="-1">
              <a:latin typeface="XO Oriel"/>
            </a:endParaRPr>
          </a:p>
          <a:p>
            <a:r>
              <a:rPr lang="ru-RU" sz="2000" b="1" strike="noStrike" spc="-1">
                <a:solidFill>
                  <a:srgbClr val="000000"/>
                </a:solidFill>
                <a:latin typeface="Arial"/>
              </a:rPr>
              <a:t>   Это название обычно относят к финикийскому </a:t>
            </a:r>
            <a:r>
              <a:rPr lang="ru-RU" sz="2000" b="1" i="1" strike="noStrike" spc="-1">
                <a:solidFill>
                  <a:srgbClr val="000000"/>
                </a:solidFill>
                <a:latin typeface="Arial"/>
              </a:rPr>
              <a:t>afar</a:t>
            </a:r>
            <a:r>
              <a:rPr lang="ru-RU" sz="2000" b="1" strike="noStrike" spc="-1">
                <a:solidFill>
                  <a:srgbClr val="000000"/>
                </a:solidFill>
                <a:latin typeface="Arial"/>
              </a:rPr>
              <a:t>, что значит «пыль». После завоевания Карфагена римляне назвали провинцию Африкой (лат. </a:t>
            </a:r>
            <a:r>
              <a:rPr lang="ru-RU" sz="2000" b="1" i="1" strike="noStrike" spc="-1">
                <a:solidFill>
                  <a:srgbClr val="000000"/>
                </a:solidFill>
                <a:latin typeface="Arial"/>
              </a:rPr>
              <a:t>Africa</a:t>
            </a:r>
            <a:r>
              <a:rPr lang="ru-RU" sz="2000" b="1" strike="noStrike" spc="-1">
                <a:solidFill>
                  <a:srgbClr val="000000"/>
                </a:solidFill>
                <a:latin typeface="Arial"/>
              </a:rPr>
              <a:t>). </a:t>
            </a:r>
            <a:endParaRPr lang="ru-RU" sz="2000" b="1" strike="noStrike" spc="-1">
              <a:latin typeface="XO Oriel"/>
            </a:endParaRPr>
          </a:p>
          <a:p>
            <a:r>
              <a:rPr lang="ru-RU" sz="2000" b="1" strike="noStrike" spc="-1">
                <a:solidFill>
                  <a:srgbClr val="000000"/>
                </a:solidFill>
                <a:latin typeface="Arial"/>
              </a:rPr>
              <a:t>    Позднее Африкой стали называть и все известные регионы этого континента, а потом и сам континент. </a:t>
            </a:r>
            <a:endParaRPr lang="ru-RU" sz="2000" b="1" strike="noStrike" spc="-1">
              <a:latin typeface="XO Oriel"/>
            </a:endParaRPr>
          </a:p>
          <a:p>
            <a:r>
              <a:rPr lang="ru-RU" sz="2000" b="1" strike="noStrike" spc="-1">
                <a:solidFill>
                  <a:srgbClr val="000000"/>
                </a:solidFill>
                <a:latin typeface="Arial"/>
              </a:rPr>
              <a:t>    Другая теория гласит, что название </a:t>
            </a:r>
            <a:r>
              <a:rPr lang="ru-RU" sz="2000" b="1" i="1" strike="noStrike" spc="-1">
                <a:solidFill>
                  <a:srgbClr val="000000"/>
                </a:solidFill>
                <a:latin typeface="Arial"/>
              </a:rPr>
              <a:t>народа «афри»</a:t>
            </a:r>
            <a:r>
              <a:rPr lang="ru-RU" sz="2000" b="1" strike="noStrike" spc="-1">
                <a:solidFill>
                  <a:srgbClr val="000000"/>
                </a:solidFill>
                <a:latin typeface="Arial"/>
              </a:rPr>
              <a:t> происходит от </a:t>
            </a:r>
            <a:r>
              <a:rPr lang="ru-RU" sz="2000" b="1" i="1" strike="noStrike" spc="-1">
                <a:solidFill>
                  <a:srgbClr val="000000"/>
                </a:solidFill>
                <a:latin typeface="Arial"/>
              </a:rPr>
              <a:t>берберского</a:t>
            </a:r>
            <a:r>
              <a:rPr lang="ru-RU" sz="2000" b="1" strike="noStrike" spc="-1">
                <a:solidFill>
                  <a:srgbClr val="000000"/>
                </a:solidFill>
                <a:latin typeface="Arial"/>
              </a:rPr>
              <a:t> </a:t>
            </a:r>
            <a:r>
              <a:rPr lang="ru-RU" sz="2000" b="1" i="1" strike="noStrike" spc="-1">
                <a:solidFill>
                  <a:srgbClr val="000000"/>
                </a:solidFill>
                <a:latin typeface="Arial"/>
              </a:rPr>
              <a:t>ifri</a:t>
            </a:r>
            <a:r>
              <a:rPr lang="ru-RU" sz="2000" b="1" strike="noStrike" spc="-1">
                <a:solidFill>
                  <a:srgbClr val="000000"/>
                </a:solidFill>
                <a:latin typeface="Arial"/>
              </a:rPr>
              <a:t>, «пещера», имея в виду пещерных жителей. </a:t>
            </a:r>
            <a:endParaRPr lang="ru-RU" sz="2000" b="1" strike="noStrike" spc="-1">
              <a:latin typeface="XO Oriel"/>
            </a:endParaRPr>
          </a:p>
          <a:p>
            <a:r>
              <a:rPr lang="ru-RU" sz="2000" b="1" strike="noStrike" spc="-1">
                <a:solidFill>
                  <a:srgbClr val="000000"/>
                </a:solidFill>
                <a:latin typeface="Arial"/>
              </a:rPr>
              <a:t>    Возникшая позже на этом месте мусульманская провинция Ифрикия также сохранила этот корень в своём названии. </a:t>
            </a:r>
            <a:endParaRPr lang="ru-RU" sz="2000" b="1" strike="noStrike" spc="-1">
              <a:latin typeface="XO Orie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p15="http://schemas.microsoft.com/office/powerpoint/2012/main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TextBox 279"/>
          <p:cNvSpPr txBox="1"/>
          <p:nvPr/>
        </p:nvSpPr>
        <p:spPr>
          <a:xfrm>
            <a:off x="2437200" y="-62640"/>
            <a:ext cx="4582800" cy="1142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r>
              <a:rPr lang="ru-RU" sz="1800" b="1" strike="noStrike" spc="-1" dirty="0" err="1">
                <a:solidFill>
                  <a:srgbClr val="FFFFFF"/>
                </a:solidFill>
                <a:latin typeface="Calibri"/>
              </a:rPr>
              <a:t>Г</a:t>
            </a:r>
            <a:r>
              <a:rPr lang="ru-RU" sz="6600" b="1" strike="noStrike" spc="-1" dirty="0" err="1">
                <a:solidFill>
                  <a:srgbClr val="FFFFFF"/>
                </a:solidFill>
                <a:latin typeface="Calibri"/>
              </a:rPr>
              <a:t>Гондвана</a:t>
            </a:r>
            <a:endParaRPr lang="ru-RU" sz="6600" b="1" strike="noStrike" spc="-1" dirty="0">
              <a:solidFill>
                <a:srgbClr val="FFFFFF"/>
              </a:solidFill>
              <a:latin typeface="Calibri"/>
            </a:endParaRPr>
          </a:p>
        </p:txBody>
      </p:sp>
      <p:pic>
        <p:nvPicPr>
          <p:cNvPr id="281" name="Рисунок 280"/>
          <p:cNvPicPr/>
          <p:nvPr/>
        </p:nvPicPr>
        <p:blipFill>
          <a:blip r:embed="rId2"/>
          <a:stretch/>
        </p:blipFill>
        <p:spPr>
          <a:xfrm>
            <a:off x="360000" y="1080000"/>
            <a:ext cx="8184240" cy="685764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p15="http://schemas.microsoft.com/office/powerpoint/2012/main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TextBox 281"/>
          <p:cNvSpPr txBox="1"/>
          <p:nvPr/>
        </p:nvSpPr>
        <p:spPr>
          <a:xfrm>
            <a:off x="1290729" y="1922528"/>
            <a:ext cx="8440920" cy="36738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>
            <a:noAutofit/>
          </a:bodyPr>
          <a:lstStyle/>
          <a:p>
            <a:r>
              <a:rPr lang="ru-RU" sz="3600" b="1" strike="noStrike" spc="-1" dirty="0">
                <a:solidFill>
                  <a:srgbClr val="FFFFFF"/>
                </a:solidFill>
                <a:latin typeface="XO Oriel"/>
              </a:rPr>
              <a:t>экватор</a:t>
            </a:r>
          </a:p>
          <a:p>
            <a:r>
              <a:rPr lang="ru-RU" sz="3600" b="1" strike="noStrike" spc="-1" dirty="0">
                <a:solidFill>
                  <a:srgbClr val="FFFFFF"/>
                </a:solidFill>
                <a:latin typeface="XO Oriel"/>
              </a:rPr>
              <a:t>северный тропик</a:t>
            </a:r>
          </a:p>
          <a:p>
            <a:r>
              <a:rPr lang="ru-RU" sz="3600" b="1" strike="noStrike" spc="-1" dirty="0">
                <a:solidFill>
                  <a:srgbClr val="FFFFFF"/>
                </a:solidFill>
                <a:latin typeface="XO Oriel"/>
              </a:rPr>
              <a:t>южный тропик</a:t>
            </a:r>
          </a:p>
          <a:p>
            <a:r>
              <a:rPr lang="ru-RU" sz="3600" b="1" strike="noStrike" spc="-1" dirty="0">
                <a:solidFill>
                  <a:srgbClr val="FFFFFF"/>
                </a:solidFill>
                <a:latin typeface="XO Oriel"/>
              </a:rPr>
              <a:t>нулевой меридиан</a:t>
            </a:r>
          </a:p>
          <a:p>
            <a:r>
              <a:rPr lang="ru-RU" sz="3600" b="1" strike="noStrike" spc="-1" dirty="0">
                <a:solidFill>
                  <a:srgbClr val="FFFFFF"/>
                </a:solidFill>
                <a:latin typeface="XO Oriel"/>
              </a:rPr>
              <a:t>крайние точки</a:t>
            </a:r>
          </a:p>
          <a:p>
            <a:r>
              <a:rPr lang="ru-RU" sz="3600" b="1" strike="noStrike" spc="-1" dirty="0">
                <a:solidFill>
                  <a:srgbClr val="FFFFFF"/>
                </a:solidFill>
                <a:latin typeface="XO Oriel"/>
              </a:rPr>
              <a:t>омывающие моря и океаны</a:t>
            </a:r>
          </a:p>
          <a:p>
            <a:r>
              <a:rPr lang="ru-RU" sz="3600" b="1" strike="noStrike" spc="-1" dirty="0">
                <a:solidFill>
                  <a:srgbClr val="FFFFFF"/>
                </a:solidFill>
                <a:latin typeface="XO Oriel"/>
              </a:rPr>
              <a:t> близко расположенные материки</a:t>
            </a:r>
          </a:p>
        </p:txBody>
      </p:sp>
      <p:sp>
        <p:nvSpPr>
          <p:cNvPr id="283" name="TextBox 282"/>
          <p:cNvSpPr txBox="1"/>
          <p:nvPr/>
        </p:nvSpPr>
        <p:spPr>
          <a:xfrm>
            <a:off x="2077200" y="32040"/>
            <a:ext cx="7282800" cy="1142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r>
              <a:rPr lang="ru-RU" sz="6000" b="1" strike="noStrike" spc="-1">
                <a:solidFill>
                  <a:srgbClr val="EEEEEE"/>
                </a:solidFill>
                <a:latin typeface="Calibri"/>
              </a:rPr>
              <a:t>Опорные слова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p15="http://schemas.microsoft.com/office/powerpoint/2012/main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" name="Rectangle 3"/>
          <p:cNvSpPr/>
          <p:nvPr/>
        </p:nvSpPr>
        <p:spPr>
          <a:xfrm>
            <a:off x="1676520" y="1828800"/>
            <a:ext cx="5866920" cy="333720"/>
          </a:xfrm>
          <a:prstGeom prst="rect">
            <a:avLst/>
          </a:prstGeom>
          <a:noFill/>
          <a:ln w="9525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1600" b="1" strike="noStrike" spc="-1">
                <a:solidFill>
                  <a:srgbClr val="FFFFFF"/>
                </a:solidFill>
                <a:latin typeface="Calibri"/>
              </a:rPr>
              <a:t>В</a:t>
            </a:r>
            <a:endParaRPr lang="ru-RU" sz="1600" b="0" strike="noStrike" spc="-1">
              <a:latin typeface="XO Oriel"/>
            </a:endParaRPr>
          </a:p>
        </p:txBody>
      </p:sp>
      <p:grpSp>
        <p:nvGrpSpPr>
          <p:cNvPr id="285" name="Group 49"/>
          <p:cNvGrpSpPr/>
          <p:nvPr/>
        </p:nvGrpSpPr>
        <p:grpSpPr>
          <a:xfrm>
            <a:off x="85680" y="1677600"/>
            <a:ext cx="8914320" cy="1032840"/>
            <a:chOff x="85680" y="1677600"/>
            <a:chExt cx="8914320" cy="1032840"/>
          </a:xfrm>
        </p:grpSpPr>
        <p:grpSp>
          <p:nvGrpSpPr>
            <p:cNvPr id="286" name="Group 4"/>
            <p:cNvGrpSpPr/>
            <p:nvPr/>
          </p:nvGrpSpPr>
          <p:grpSpPr>
            <a:xfrm>
              <a:off x="85680" y="1677600"/>
              <a:ext cx="8914320" cy="506520"/>
              <a:chOff x="85680" y="1677600"/>
              <a:chExt cx="8914320" cy="506520"/>
            </a:xfrm>
          </p:grpSpPr>
          <p:sp>
            <p:nvSpPr>
              <p:cNvPr id="287" name="AutoShape 5"/>
              <p:cNvSpPr/>
              <p:nvPr/>
            </p:nvSpPr>
            <p:spPr>
              <a:xfrm rot="21586800">
                <a:off x="86400" y="1694520"/>
                <a:ext cx="8914320" cy="472320"/>
              </a:xfrm>
              <a:prstGeom prst="roundRect">
                <a:avLst>
                  <a:gd name="adj" fmla="val 7292"/>
                </a:avLst>
              </a:prstGeom>
              <a:gradFill rotWithShape="0">
                <a:gsLst>
                  <a:gs pos="0">
                    <a:srgbClr val="50140E"/>
                  </a:gs>
                  <a:gs pos="100000">
                    <a:srgbClr val="AA2B1E"/>
                  </a:gs>
                </a:gsLst>
                <a:lin ang="5400000"/>
              </a:gradFill>
              <a:ln w="9525">
                <a:solidFill>
                  <a:srgbClr val="FFFFFF">
                    <a:alpha val="70000"/>
                  </a:srgbClr>
                </a:solidFill>
                <a:round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288" name="AutoShape 6"/>
              <p:cNvSpPr/>
              <p:nvPr/>
            </p:nvSpPr>
            <p:spPr>
              <a:xfrm rot="21586800">
                <a:off x="85680" y="1694520"/>
                <a:ext cx="8914320" cy="156240"/>
              </a:xfrm>
              <a:prstGeom prst="roundRect">
                <a:avLst>
                  <a:gd name="adj" fmla="val 26389"/>
                </a:avLst>
              </a:prstGeom>
              <a:solidFill>
                <a:schemeClr val="accent2">
                  <a:alpha val="30000"/>
                </a:schemeClr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</p:grpSp>
        <p:sp>
          <p:nvSpPr>
            <p:cNvPr id="289" name="Text Box 7"/>
            <p:cNvSpPr/>
            <p:nvPr/>
          </p:nvSpPr>
          <p:spPr>
            <a:xfrm rot="21586800">
              <a:off x="1332360" y="1693800"/>
              <a:ext cx="6897600" cy="1003320"/>
            </a:xfrm>
            <a:prstGeom prst="rect">
              <a:avLst/>
            </a:prstGeom>
            <a:noFill/>
            <a:ln w="9525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>
              <a:spAutoFit/>
            </a:bodyPr>
            <a:lstStyle/>
            <a:p>
              <a:pPr marL="457200" indent="-456840">
                <a:lnSpc>
                  <a:spcPct val="100000"/>
                </a:lnSpc>
                <a:spcBef>
                  <a:spcPts val="1199"/>
                </a:spcBef>
                <a:tabLst>
                  <a:tab pos="0" algn="l"/>
                </a:tabLst>
              </a:pPr>
              <a:r>
                <a:rPr lang="ru-RU" sz="2000" b="1" strike="noStrike" spc="-1">
                  <a:solidFill>
                    <a:srgbClr val="FFFFFF"/>
                  </a:solidFill>
                  <a:latin typeface="Verdana"/>
                </a:rPr>
                <a:t>Определить, как расположен материк относительно экватора, тропиков, (полярных кругов), нулевого меридиана.</a:t>
              </a:r>
              <a:endParaRPr lang="ru-RU" sz="2000" b="0" strike="noStrike" spc="-1">
                <a:latin typeface="XO Oriel"/>
              </a:endParaRPr>
            </a:p>
          </p:txBody>
        </p:sp>
        <p:grpSp>
          <p:nvGrpSpPr>
            <p:cNvPr id="290" name="Group 8"/>
            <p:cNvGrpSpPr/>
            <p:nvPr/>
          </p:nvGrpSpPr>
          <p:grpSpPr>
            <a:xfrm>
              <a:off x="464760" y="1711800"/>
              <a:ext cx="719280" cy="444600"/>
              <a:chOff x="464760" y="1711800"/>
              <a:chExt cx="719280" cy="444600"/>
            </a:xfrm>
          </p:grpSpPr>
          <p:sp>
            <p:nvSpPr>
              <p:cNvPr id="291" name="Oval 9"/>
              <p:cNvSpPr/>
              <p:nvPr/>
            </p:nvSpPr>
            <p:spPr>
              <a:xfrm rot="21588000">
                <a:off x="465480" y="1712880"/>
                <a:ext cx="719280" cy="442080"/>
              </a:xfrm>
              <a:prstGeom prst="ellipse">
                <a:avLst/>
              </a:prstGeom>
              <a:gradFill rotWithShape="0">
                <a:gsLst>
                  <a:gs pos="0">
                    <a:srgbClr val="636868"/>
                  </a:gs>
                  <a:gs pos="100000">
                    <a:srgbClr val="D6E1E2"/>
                  </a:gs>
                </a:gsLst>
                <a:lin ang="5400000"/>
              </a:gra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292" name="Oval 10"/>
              <p:cNvSpPr/>
              <p:nvPr/>
            </p:nvSpPr>
            <p:spPr>
              <a:xfrm rot="21587400">
                <a:off x="475200" y="1715400"/>
                <a:ext cx="700560" cy="431280"/>
              </a:xfrm>
              <a:prstGeom prst="ellipse">
                <a:avLst/>
              </a:prstGeom>
              <a:gradFill rotWithShape="0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0F4F4"/>
                  </a:gs>
                </a:gsLst>
                <a:lin ang="5400000"/>
              </a:gra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293" name="Oval 11"/>
              <p:cNvSpPr/>
              <p:nvPr/>
            </p:nvSpPr>
            <p:spPr>
              <a:xfrm rot="21585000">
                <a:off x="481320" y="1720080"/>
                <a:ext cx="667440" cy="402480"/>
              </a:xfrm>
              <a:prstGeom prst="ellipse">
                <a:avLst/>
              </a:prstGeom>
              <a:gradFill rotWithShape="0">
                <a:gsLst>
                  <a:gs pos="0">
                    <a:srgbClr val="A9B2B3"/>
                  </a:gs>
                  <a:gs pos="100000">
                    <a:srgbClr val="D6E1E2">
                      <a:alpha val="48235"/>
                    </a:srgbClr>
                  </a:gs>
                </a:gsLst>
                <a:lin ang="5400000"/>
              </a:gra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294" name="Oval 12"/>
              <p:cNvSpPr/>
              <p:nvPr/>
            </p:nvSpPr>
            <p:spPr>
              <a:xfrm rot="21583200">
                <a:off x="520560" y="1731240"/>
                <a:ext cx="593280" cy="326520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D6E1E2">
                      <a:alpha val="38039"/>
                    </a:srgbClr>
                  </a:gs>
                </a:gsLst>
                <a:lin ang="5400000"/>
              </a:gra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</p:grpSp>
        <p:sp>
          <p:nvSpPr>
            <p:cNvPr id="295" name="Text Box 13"/>
            <p:cNvSpPr/>
            <p:nvPr/>
          </p:nvSpPr>
          <p:spPr>
            <a:xfrm rot="21583200">
              <a:off x="488880" y="1697040"/>
              <a:ext cx="664560" cy="455400"/>
            </a:xfrm>
            <a:prstGeom prst="rect">
              <a:avLst/>
            </a:prstGeom>
            <a:noFill/>
            <a:ln w="9525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>
              <a:spAutoFit/>
            </a:bodyPr>
            <a:lstStyle/>
            <a:p>
              <a:pPr algn="ctr">
                <a:lnSpc>
                  <a:spcPct val="100000"/>
                </a:lnSpc>
                <a:spcBef>
                  <a:spcPts val="1199"/>
                </a:spcBef>
              </a:pPr>
              <a:r>
                <a:rPr lang="en-US" sz="2400" b="1" strike="noStrike" spc="-1">
                  <a:solidFill>
                    <a:srgbClr val="000000"/>
                  </a:solidFill>
                  <a:latin typeface="Calibri"/>
                </a:rPr>
                <a:t>1</a:t>
              </a:r>
              <a:endParaRPr lang="ru-RU" sz="2400" b="0" strike="noStrike" spc="-1">
                <a:latin typeface="XO Oriel"/>
              </a:endParaRPr>
            </a:p>
          </p:txBody>
        </p:sp>
      </p:grpSp>
      <p:grpSp>
        <p:nvGrpSpPr>
          <p:cNvPr id="296" name="Group 48"/>
          <p:cNvGrpSpPr/>
          <p:nvPr/>
        </p:nvGrpSpPr>
        <p:grpSpPr>
          <a:xfrm>
            <a:off x="88560" y="2880000"/>
            <a:ext cx="8911440" cy="1328400"/>
            <a:chOff x="88560" y="2880000"/>
            <a:chExt cx="8911440" cy="1328400"/>
          </a:xfrm>
        </p:grpSpPr>
        <p:grpSp>
          <p:nvGrpSpPr>
            <p:cNvPr id="297" name="Group 14"/>
            <p:cNvGrpSpPr/>
            <p:nvPr/>
          </p:nvGrpSpPr>
          <p:grpSpPr>
            <a:xfrm>
              <a:off x="88560" y="2902320"/>
              <a:ext cx="8911440" cy="807120"/>
              <a:chOff x="88560" y="2902320"/>
              <a:chExt cx="8911440" cy="807120"/>
            </a:xfrm>
          </p:grpSpPr>
          <p:sp>
            <p:nvSpPr>
              <p:cNvPr id="298" name="AutoShape 15"/>
              <p:cNvSpPr/>
              <p:nvPr/>
            </p:nvSpPr>
            <p:spPr>
              <a:xfrm>
                <a:off x="88560" y="2902320"/>
                <a:ext cx="8911440" cy="807120"/>
              </a:xfrm>
              <a:prstGeom prst="roundRect">
                <a:avLst>
                  <a:gd name="adj" fmla="val 7292"/>
                </a:avLst>
              </a:prstGeom>
              <a:gradFill rotWithShape="0">
                <a:gsLst>
                  <a:gs pos="0">
                    <a:srgbClr val="70460F"/>
                  </a:gs>
                  <a:gs pos="100000">
                    <a:srgbClr val="FDA023"/>
                  </a:gs>
                </a:gsLst>
                <a:lin ang="5400000"/>
              </a:gradFill>
              <a:ln w="9525">
                <a:solidFill>
                  <a:srgbClr val="FFFFFF">
                    <a:alpha val="70000"/>
                  </a:srgbClr>
                </a:solidFill>
                <a:round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299" name="AutoShape 16"/>
              <p:cNvSpPr/>
              <p:nvPr/>
            </p:nvSpPr>
            <p:spPr>
              <a:xfrm>
                <a:off x="88560" y="2902320"/>
                <a:ext cx="8911440" cy="265680"/>
              </a:xfrm>
              <a:prstGeom prst="roundRect">
                <a:avLst>
                  <a:gd name="adj" fmla="val 26389"/>
                </a:avLst>
              </a:prstGeom>
              <a:solidFill>
                <a:schemeClr val="accent1">
                  <a:alpha val="30000"/>
                </a:schemeClr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</p:grpSp>
        <p:sp>
          <p:nvSpPr>
            <p:cNvPr id="300" name="Text Box 17"/>
            <p:cNvSpPr/>
            <p:nvPr/>
          </p:nvSpPr>
          <p:spPr>
            <a:xfrm>
              <a:off x="1295280" y="2899800"/>
              <a:ext cx="6783480" cy="1308600"/>
            </a:xfrm>
            <a:prstGeom prst="rect">
              <a:avLst/>
            </a:prstGeom>
            <a:noFill/>
            <a:ln w="9525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>
              <a:spAutoFit/>
            </a:bodyPr>
            <a:lstStyle/>
            <a:p>
              <a:pPr marL="342720" indent="-342720">
                <a:lnSpc>
                  <a:spcPct val="100000"/>
                </a:lnSpc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ru-RU" sz="2000" b="1" strike="noStrike" spc="-1">
                  <a:solidFill>
                    <a:srgbClr val="FFFFFF"/>
                  </a:solidFill>
                  <a:latin typeface="Verdana"/>
                </a:rPr>
                <a:t>Найти крайние точки материка, определить их координаты и протяженность материка в градусах и километрах с севера на юг и с запада на восток.</a:t>
              </a:r>
              <a:endParaRPr lang="ru-RU" sz="2000" b="0" strike="noStrike" spc="-1">
                <a:latin typeface="XO Oriel"/>
              </a:endParaRPr>
            </a:p>
          </p:txBody>
        </p:sp>
        <p:grpSp>
          <p:nvGrpSpPr>
            <p:cNvPr id="301" name="Group 18"/>
            <p:cNvGrpSpPr/>
            <p:nvPr/>
          </p:nvGrpSpPr>
          <p:grpSpPr>
            <a:xfrm>
              <a:off x="429840" y="2908080"/>
              <a:ext cx="718920" cy="756720"/>
              <a:chOff x="429840" y="2908080"/>
              <a:chExt cx="718920" cy="756720"/>
            </a:xfrm>
          </p:grpSpPr>
          <p:sp>
            <p:nvSpPr>
              <p:cNvPr id="302" name="Oval 19"/>
              <p:cNvSpPr/>
              <p:nvPr/>
            </p:nvSpPr>
            <p:spPr>
              <a:xfrm>
                <a:off x="429840" y="2908080"/>
                <a:ext cx="718920" cy="756720"/>
              </a:xfrm>
              <a:prstGeom prst="ellipse">
                <a:avLst/>
              </a:prstGeom>
              <a:gradFill rotWithShape="0">
                <a:gsLst>
                  <a:gs pos="0">
                    <a:srgbClr val="636868"/>
                  </a:gs>
                  <a:gs pos="100000">
                    <a:srgbClr val="D6E1E2"/>
                  </a:gs>
                </a:gsLst>
                <a:lin ang="5400000"/>
              </a:gra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303" name="Oval 20"/>
              <p:cNvSpPr/>
              <p:nvPr/>
            </p:nvSpPr>
            <p:spPr>
              <a:xfrm>
                <a:off x="438840" y="2912400"/>
                <a:ext cx="701280" cy="738000"/>
              </a:xfrm>
              <a:prstGeom prst="ellipse">
                <a:avLst/>
              </a:prstGeom>
              <a:gradFill rotWithShape="0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0F4F4"/>
                  </a:gs>
                </a:gsLst>
                <a:lin ang="5400000"/>
              </a:gra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304" name="Oval 21"/>
              <p:cNvSpPr/>
              <p:nvPr/>
            </p:nvSpPr>
            <p:spPr>
              <a:xfrm>
                <a:off x="446040" y="2919600"/>
                <a:ext cx="667080" cy="689400"/>
              </a:xfrm>
              <a:prstGeom prst="ellipse">
                <a:avLst/>
              </a:prstGeom>
              <a:gradFill rotWithShape="0">
                <a:gsLst>
                  <a:gs pos="0">
                    <a:srgbClr val="A9B2B3"/>
                  </a:gs>
                  <a:gs pos="100000">
                    <a:srgbClr val="D6E1E2">
                      <a:alpha val="48235"/>
                    </a:srgbClr>
                  </a:gs>
                </a:gsLst>
                <a:lin ang="5400000"/>
              </a:gra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305" name="Oval 22"/>
              <p:cNvSpPr/>
              <p:nvPr/>
            </p:nvSpPr>
            <p:spPr>
              <a:xfrm>
                <a:off x="485280" y="2939040"/>
                <a:ext cx="592560" cy="559800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D6E1E2">
                      <a:alpha val="38039"/>
                    </a:srgbClr>
                  </a:gs>
                </a:gsLst>
                <a:lin ang="5400000"/>
              </a:gra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</p:grpSp>
        <p:sp>
          <p:nvSpPr>
            <p:cNvPr id="306" name="Text Box 23"/>
            <p:cNvSpPr/>
            <p:nvPr/>
          </p:nvSpPr>
          <p:spPr>
            <a:xfrm>
              <a:off x="453240" y="2880000"/>
              <a:ext cx="665280" cy="456120"/>
            </a:xfrm>
            <a:prstGeom prst="rect">
              <a:avLst/>
            </a:prstGeom>
            <a:noFill/>
            <a:ln w="9525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>
              <a:spAutoFit/>
            </a:bodyPr>
            <a:lstStyle/>
            <a:p>
              <a:pPr algn="ctr">
                <a:lnSpc>
                  <a:spcPct val="100000"/>
                </a:lnSpc>
                <a:spcBef>
                  <a:spcPts val="1199"/>
                </a:spcBef>
              </a:pPr>
              <a:r>
                <a:rPr lang="en-US" sz="2400" b="1" strike="noStrike" spc="-1">
                  <a:solidFill>
                    <a:srgbClr val="000000"/>
                  </a:solidFill>
                  <a:latin typeface="Calibri"/>
                </a:rPr>
                <a:t>2</a:t>
              </a:r>
              <a:endParaRPr lang="ru-RU" sz="2400" b="0" strike="noStrike" spc="-1">
                <a:latin typeface="XO Oriel"/>
              </a:endParaRPr>
            </a:p>
          </p:txBody>
        </p:sp>
      </p:grpSp>
      <p:grpSp>
        <p:nvGrpSpPr>
          <p:cNvPr id="307" name="Group 47"/>
          <p:cNvGrpSpPr/>
          <p:nvPr/>
        </p:nvGrpSpPr>
        <p:grpSpPr>
          <a:xfrm>
            <a:off x="180000" y="4500000"/>
            <a:ext cx="8670600" cy="898200"/>
            <a:chOff x="180000" y="4500000"/>
            <a:chExt cx="8670600" cy="898200"/>
          </a:xfrm>
        </p:grpSpPr>
        <p:grpSp>
          <p:nvGrpSpPr>
            <p:cNvPr id="308" name="Group 24"/>
            <p:cNvGrpSpPr/>
            <p:nvPr/>
          </p:nvGrpSpPr>
          <p:grpSpPr>
            <a:xfrm>
              <a:off x="180000" y="4502880"/>
              <a:ext cx="8670600" cy="895320"/>
              <a:chOff x="180000" y="4502880"/>
              <a:chExt cx="8670600" cy="895320"/>
            </a:xfrm>
          </p:grpSpPr>
          <p:sp>
            <p:nvSpPr>
              <p:cNvPr id="309" name="AutoShape 25"/>
              <p:cNvSpPr/>
              <p:nvPr/>
            </p:nvSpPr>
            <p:spPr>
              <a:xfrm>
                <a:off x="210600" y="4502880"/>
                <a:ext cx="8640000" cy="895320"/>
              </a:xfrm>
              <a:prstGeom prst="roundRect">
                <a:avLst>
                  <a:gd name="adj" fmla="val 7292"/>
                </a:avLst>
              </a:prstGeom>
              <a:gradFill rotWithShape="0">
                <a:gsLst>
                  <a:gs pos="0">
                    <a:srgbClr val="693711"/>
                  </a:gs>
                  <a:gs pos="100000">
                    <a:srgbClr val="ED7D27"/>
                  </a:gs>
                </a:gsLst>
                <a:lin ang="5400000"/>
              </a:gradFill>
              <a:ln w="9525">
                <a:solidFill>
                  <a:srgbClr val="FFFFFF">
                    <a:alpha val="70000"/>
                  </a:srgbClr>
                </a:solidFill>
                <a:round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310" name="AutoShape 26"/>
              <p:cNvSpPr/>
              <p:nvPr/>
            </p:nvSpPr>
            <p:spPr>
              <a:xfrm>
                <a:off x="210600" y="4502880"/>
                <a:ext cx="8640000" cy="294840"/>
              </a:xfrm>
              <a:prstGeom prst="roundRect">
                <a:avLst>
                  <a:gd name="adj" fmla="val 26389"/>
                </a:avLst>
              </a:prstGeom>
              <a:solidFill>
                <a:schemeClr val="folHlink">
                  <a:alpha val="30000"/>
                </a:schemeClr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</p:grpSp>
        <p:sp>
          <p:nvSpPr>
            <p:cNvPr id="311" name="Text Box 27"/>
            <p:cNvSpPr/>
            <p:nvPr/>
          </p:nvSpPr>
          <p:spPr>
            <a:xfrm>
              <a:off x="1380600" y="4500000"/>
              <a:ext cx="6703560" cy="821160"/>
            </a:xfrm>
            <a:prstGeom prst="rect">
              <a:avLst/>
            </a:prstGeom>
            <a:noFill/>
            <a:ln w="9525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>
              <a:spAutoFit/>
            </a:bodyPr>
            <a:lstStyle/>
            <a:p>
              <a:pPr marL="342720" indent="-342720" algn="just">
                <a:lnSpc>
                  <a:spcPct val="100000"/>
                </a:lnSpc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ru-RU" sz="2400" b="1" strike="noStrike" spc="-1">
                  <a:solidFill>
                    <a:srgbClr val="FFFFFF"/>
                  </a:solidFill>
                  <a:latin typeface="Verdana"/>
                </a:rPr>
                <a:t>Определить, какие океаны и моря омывают материк.</a:t>
              </a:r>
              <a:endParaRPr lang="ru-RU" sz="2400" b="0" strike="noStrike" spc="-1">
                <a:latin typeface="XO Oriel"/>
              </a:endParaRPr>
            </a:p>
          </p:txBody>
        </p:sp>
        <p:grpSp>
          <p:nvGrpSpPr>
            <p:cNvPr id="312" name="Group 28"/>
            <p:cNvGrpSpPr/>
            <p:nvPr/>
          </p:nvGrpSpPr>
          <p:grpSpPr>
            <a:xfrm>
              <a:off x="511920" y="4530960"/>
              <a:ext cx="725400" cy="839880"/>
              <a:chOff x="511920" y="4530960"/>
              <a:chExt cx="725400" cy="839880"/>
            </a:xfrm>
          </p:grpSpPr>
          <p:sp>
            <p:nvSpPr>
              <p:cNvPr id="313" name="Oval 29"/>
              <p:cNvSpPr/>
              <p:nvPr/>
            </p:nvSpPr>
            <p:spPr>
              <a:xfrm>
                <a:off x="540360" y="4530960"/>
                <a:ext cx="696960" cy="839880"/>
              </a:xfrm>
              <a:prstGeom prst="ellipse">
                <a:avLst/>
              </a:prstGeom>
              <a:gradFill rotWithShape="0">
                <a:gsLst>
                  <a:gs pos="0">
                    <a:srgbClr val="636868"/>
                  </a:gs>
                  <a:gs pos="100000">
                    <a:srgbClr val="D6E1E2"/>
                  </a:gs>
                </a:gsLst>
                <a:lin ang="5400000"/>
              </a:gra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314" name="Oval 30"/>
              <p:cNvSpPr/>
              <p:nvPr/>
            </p:nvSpPr>
            <p:spPr>
              <a:xfrm>
                <a:off x="549000" y="4536000"/>
                <a:ext cx="680040" cy="818280"/>
              </a:xfrm>
              <a:prstGeom prst="ellipse">
                <a:avLst/>
              </a:prstGeom>
              <a:gradFill rotWithShape="0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0F4F4"/>
                  </a:gs>
                </a:gsLst>
                <a:lin ang="5400000"/>
              </a:gra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315" name="Oval 31"/>
              <p:cNvSpPr/>
              <p:nvPr/>
            </p:nvSpPr>
            <p:spPr>
              <a:xfrm>
                <a:off x="555840" y="4543920"/>
                <a:ext cx="646560" cy="764640"/>
              </a:xfrm>
              <a:prstGeom prst="ellipse">
                <a:avLst/>
              </a:prstGeom>
              <a:gradFill rotWithShape="0">
                <a:gsLst>
                  <a:gs pos="0">
                    <a:srgbClr val="A9B2B3"/>
                  </a:gs>
                  <a:gs pos="100000">
                    <a:srgbClr val="D6E1E2">
                      <a:alpha val="48235"/>
                    </a:srgbClr>
                  </a:gs>
                </a:gsLst>
                <a:lin ang="5400000"/>
              </a:gra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316" name="Oval 32"/>
              <p:cNvSpPr/>
              <p:nvPr/>
            </p:nvSpPr>
            <p:spPr>
              <a:xfrm>
                <a:off x="593280" y="4564800"/>
                <a:ext cx="574200" cy="621000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D6E1E2">
                      <a:alpha val="38039"/>
                    </a:srgbClr>
                  </a:gs>
                </a:gsLst>
                <a:lin ang="5400000"/>
              </a:gra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</p:grpSp>
        <p:sp>
          <p:nvSpPr>
            <p:cNvPr id="317" name="Text Box 33"/>
            <p:cNvSpPr/>
            <p:nvPr/>
          </p:nvSpPr>
          <p:spPr>
            <a:xfrm>
              <a:off x="564480" y="4500000"/>
              <a:ext cx="644400" cy="456120"/>
            </a:xfrm>
            <a:prstGeom prst="rect">
              <a:avLst/>
            </a:prstGeom>
            <a:noFill/>
            <a:ln w="9525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>
              <a:spAutoFit/>
            </a:bodyPr>
            <a:lstStyle/>
            <a:p>
              <a:pPr algn="ctr">
                <a:lnSpc>
                  <a:spcPct val="100000"/>
                </a:lnSpc>
                <a:spcBef>
                  <a:spcPts val="1199"/>
                </a:spcBef>
              </a:pPr>
              <a:r>
                <a:rPr lang="en-US" sz="2400" b="1" strike="noStrike" spc="-1">
                  <a:solidFill>
                    <a:srgbClr val="000000"/>
                  </a:solidFill>
                  <a:latin typeface="Calibri"/>
                </a:rPr>
                <a:t>3</a:t>
              </a:r>
              <a:endParaRPr lang="ru-RU" sz="2400" b="0" strike="noStrike" spc="-1">
                <a:latin typeface="XO Oriel"/>
              </a:endParaRPr>
            </a:p>
          </p:txBody>
        </p:sp>
      </p:grpSp>
      <p:grpSp>
        <p:nvGrpSpPr>
          <p:cNvPr id="318" name="Group 46"/>
          <p:cNvGrpSpPr/>
          <p:nvPr/>
        </p:nvGrpSpPr>
        <p:grpSpPr>
          <a:xfrm>
            <a:off x="268560" y="5830200"/>
            <a:ext cx="8551440" cy="821880"/>
            <a:chOff x="268560" y="5830200"/>
            <a:chExt cx="8551440" cy="821880"/>
          </a:xfrm>
        </p:grpSpPr>
        <p:grpSp>
          <p:nvGrpSpPr>
            <p:cNvPr id="319" name="Group 34"/>
            <p:cNvGrpSpPr/>
            <p:nvPr/>
          </p:nvGrpSpPr>
          <p:grpSpPr>
            <a:xfrm>
              <a:off x="268560" y="5849640"/>
              <a:ext cx="8551440" cy="700560"/>
              <a:chOff x="268560" y="5849640"/>
              <a:chExt cx="8551440" cy="700560"/>
            </a:xfrm>
          </p:grpSpPr>
          <p:sp>
            <p:nvSpPr>
              <p:cNvPr id="320" name="AutoShape 35"/>
              <p:cNvSpPr/>
              <p:nvPr/>
            </p:nvSpPr>
            <p:spPr>
              <a:xfrm>
                <a:off x="268560" y="5849640"/>
                <a:ext cx="8551440" cy="700560"/>
              </a:xfrm>
              <a:prstGeom prst="roundRect">
                <a:avLst>
                  <a:gd name="adj" fmla="val 7292"/>
                </a:avLst>
              </a:prstGeom>
              <a:gradFill rotWithShape="0">
                <a:gsLst>
                  <a:gs pos="0">
                    <a:srgbClr val="6E1F16"/>
                  </a:gs>
                  <a:gs pos="100000">
                    <a:srgbClr val="D83E2C"/>
                  </a:gs>
                </a:gsLst>
                <a:lin ang="5400000"/>
              </a:gradFill>
              <a:ln w="9525">
                <a:solidFill>
                  <a:srgbClr val="FFFFFF">
                    <a:alpha val="40000"/>
                  </a:srgbClr>
                </a:solidFill>
                <a:round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321" name="AutoShape 36"/>
              <p:cNvSpPr/>
              <p:nvPr/>
            </p:nvSpPr>
            <p:spPr>
              <a:xfrm>
                <a:off x="268560" y="5849640"/>
                <a:ext cx="8551440" cy="230760"/>
              </a:xfrm>
              <a:prstGeom prst="roundRect">
                <a:avLst>
                  <a:gd name="adj" fmla="val 26389"/>
                </a:avLst>
              </a:prstGeom>
              <a:solidFill>
                <a:schemeClr val="hlink">
                  <a:alpha val="30000"/>
                </a:schemeClr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</p:grpSp>
        <p:sp>
          <p:nvSpPr>
            <p:cNvPr id="322" name="Text Box 37"/>
            <p:cNvSpPr/>
            <p:nvPr/>
          </p:nvSpPr>
          <p:spPr>
            <a:xfrm>
              <a:off x="1426680" y="5830200"/>
              <a:ext cx="6437520" cy="821880"/>
            </a:xfrm>
            <a:prstGeom prst="rect">
              <a:avLst/>
            </a:prstGeom>
            <a:noFill/>
            <a:ln w="9525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>
              <a:spAutoFit/>
            </a:bodyPr>
            <a:lstStyle/>
            <a:p>
              <a:pPr marL="342720" indent="-342720">
                <a:lnSpc>
                  <a:spcPct val="100000"/>
                </a:lnSpc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ru-RU" sz="2400" b="1" strike="noStrike" spc="-1">
                  <a:solidFill>
                    <a:srgbClr val="FFFFFF"/>
                  </a:solidFill>
                  <a:latin typeface="Verdana"/>
                </a:rPr>
                <a:t>Как расположен материк относительно других материков.</a:t>
              </a:r>
              <a:endParaRPr lang="ru-RU" sz="2400" b="0" strike="noStrike" spc="-1">
                <a:latin typeface="XO Oriel"/>
              </a:endParaRPr>
            </a:p>
          </p:txBody>
        </p:sp>
        <p:grpSp>
          <p:nvGrpSpPr>
            <p:cNvPr id="323" name="Group 38"/>
            <p:cNvGrpSpPr/>
            <p:nvPr/>
          </p:nvGrpSpPr>
          <p:grpSpPr>
            <a:xfrm>
              <a:off x="596160" y="5854320"/>
              <a:ext cx="689760" cy="657360"/>
              <a:chOff x="596160" y="5854320"/>
              <a:chExt cx="689760" cy="657360"/>
            </a:xfrm>
          </p:grpSpPr>
          <p:sp>
            <p:nvSpPr>
              <p:cNvPr id="324" name="Oval 39"/>
              <p:cNvSpPr/>
              <p:nvPr/>
            </p:nvSpPr>
            <p:spPr>
              <a:xfrm>
                <a:off x="596160" y="5854320"/>
                <a:ext cx="689760" cy="657360"/>
              </a:xfrm>
              <a:prstGeom prst="ellipse">
                <a:avLst/>
              </a:prstGeom>
              <a:gradFill rotWithShape="0">
                <a:gsLst>
                  <a:gs pos="0">
                    <a:srgbClr val="636868"/>
                  </a:gs>
                  <a:gs pos="100000">
                    <a:srgbClr val="D6E1E2"/>
                  </a:gs>
                </a:gsLst>
                <a:lin ang="5400000"/>
              </a:gra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325" name="Oval 40"/>
              <p:cNvSpPr/>
              <p:nvPr/>
            </p:nvSpPr>
            <p:spPr>
              <a:xfrm>
                <a:off x="604800" y="5858280"/>
                <a:ext cx="672840" cy="640440"/>
              </a:xfrm>
              <a:prstGeom prst="ellipse">
                <a:avLst/>
              </a:prstGeom>
              <a:gradFill rotWithShape="0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0F4F4"/>
                  </a:gs>
                </a:gsLst>
                <a:lin ang="5400000"/>
              </a:gra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326" name="Oval 41"/>
              <p:cNvSpPr/>
              <p:nvPr/>
            </p:nvSpPr>
            <p:spPr>
              <a:xfrm>
                <a:off x="611640" y="5864400"/>
                <a:ext cx="640080" cy="598680"/>
              </a:xfrm>
              <a:prstGeom prst="ellipse">
                <a:avLst/>
              </a:prstGeom>
              <a:gradFill rotWithShape="0">
                <a:gsLst>
                  <a:gs pos="0">
                    <a:srgbClr val="A9B2B3"/>
                  </a:gs>
                  <a:gs pos="100000">
                    <a:srgbClr val="D6E1E2">
                      <a:alpha val="48235"/>
                    </a:srgbClr>
                  </a:gs>
                </a:gsLst>
                <a:lin ang="5400000"/>
              </a:gra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327" name="Oval 42"/>
              <p:cNvSpPr/>
              <p:nvPr/>
            </p:nvSpPr>
            <p:spPr>
              <a:xfrm>
                <a:off x="649440" y="5881680"/>
                <a:ext cx="568440" cy="485640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D6E1E2">
                      <a:alpha val="38039"/>
                    </a:srgbClr>
                  </a:gs>
                </a:gsLst>
                <a:lin ang="5400000"/>
              </a:gra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</p:grpSp>
        <p:sp>
          <p:nvSpPr>
            <p:cNvPr id="328" name="Text Box 43"/>
            <p:cNvSpPr/>
            <p:nvPr/>
          </p:nvSpPr>
          <p:spPr>
            <a:xfrm>
              <a:off x="618480" y="5830200"/>
              <a:ext cx="638280" cy="456120"/>
            </a:xfrm>
            <a:prstGeom prst="rect">
              <a:avLst/>
            </a:prstGeom>
            <a:noFill/>
            <a:ln w="9525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>
              <a:spAutoFit/>
            </a:bodyPr>
            <a:lstStyle/>
            <a:p>
              <a:pPr algn="ctr">
                <a:lnSpc>
                  <a:spcPct val="100000"/>
                </a:lnSpc>
                <a:spcBef>
                  <a:spcPts val="1199"/>
                </a:spcBef>
              </a:pPr>
              <a:r>
                <a:rPr lang="en-US" sz="2400" b="1" strike="noStrike" spc="-1">
                  <a:solidFill>
                    <a:srgbClr val="000000"/>
                  </a:solidFill>
                  <a:latin typeface="Calibri"/>
                </a:rPr>
                <a:t>4</a:t>
              </a:r>
              <a:endParaRPr lang="ru-RU" sz="2400" b="0" strike="noStrike" spc="-1">
                <a:latin typeface="XO Oriel"/>
              </a:endParaRPr>
            </a:p>
          </p:txBody>
        </p:sp>
      </p:grpSp>
      <p:sp>
        <p:nvSpPr>
          <p:cNvPr id="329" name="WordArt 6_0"/>
          <p:cNvSpPr txBox="1"/>
          <p:nvPr/>
        </p:nvSpPr>
        <p:spPr>
          <a:xfrm>
            <a:off x="2160000" y="180000"/>
            <a:ext cx="6840000" cy="900000"/>
          </a:xfrm>
          <a:prstGeom prst="rect">
            <a:avLst/>
          </a:prstGeom>
        </p:spPr>
        <p:txBody>
          <a:bodyPr wrap="none" lIns="90000" tIns="46800" rIns="90000" bIns="46800" anchorCtr="1">
            <a:prstTxWarp prst="textPlain">
              <a:avLst>
                <a:gd name="adj" fmla="val 50000"/>
              </a:avLst>
            </a:prstTxWarp>
            <a:noAutofit/>
          </a:bodyPr>
          <a:lstStyle/>
          <a:p>
            <a:pPr marL="216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800" b="1" strike="noStrike" spc="1" dirty="0">
                <a:ln w="19080">
                  <a:solidFill>
                    <a:srgbClr val="99CCFF"/>
                  </a:solidFill>
                  <a:miter/>
                </a:ln>
                <a:solidFill>
                  <a:srgbClr val="0066CC"/>
                </a:solidFill>
                <a:effectLst>
                  <a:outerShdw dist="17819" dir="2700000">
                    <a:srgbClr val="990000"/>
                  </a:outerShdw>
                </a:effectLst>
                <a:latin typeface="Impact"/>
              </a:rPr>
              <a:t>План изучения географического</a:t>
            </a:r>
            <a:endParaRPr lang="ru-RU" sz="2800" b="1" strike="noStrike" spc="1" dirty="0">
              <a:ln w="19080">
                <a:solidFill>
                  <a:srgbClr val="99CCFF"/>
                </a:solidFill>
                <a:miter/>
              </a:ln>
              <a:solidFill>
                <a:srgbClr val="0066CC"/>
              </a:solidFill>
              <a:effectLst>
                <a:outerShdw dist="17819" dir="2700000">
                  <a:srgbClr val="990000"/>
                </a:outerShdw>
              </a:effectLst>
              <a:latin typeface="Impact"/>
              <a:ea typeface="Impact"/>
            </a:endParaRPr>
          </a:p>
          <a:p>
            <a:pPr marL="216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800" b="1" strike="noStrike" spc="1" dirty="0">
                <a:ln w="19080">
                  <a:solidFill>
                    <a:srgbClr val="99CCFF"/>
                  </a:solidFill>
                  <a:miter/>
                </a:ln>
                <a:solidFill>
                  <a:srgbClr val="0066CC"/>
                </a:solidFill>
                <a:effectLst>
                  <a:outerShdw dist="17819" dir="2700000">
                    <a:srgbClr val="990000"/>
                  </a:outerShdw>
                </a:effectLst>
                <a:latin typeface="Impact"/>
              </a:rPr>
              <a:t>положения материка</a:t>
            </a:r>
            <a:endParaRPr lang="ru-RU" sz="2800" b="1" strike="noStrike" spc="1" dirty="0">
              <a:ln w="19080">
                <a:solidFill>
                  <a:srgbClr val="99CCFF"/>
                </a:solidFill>
                <a:miter/>
              </a:ln>
              <a:solidFill>
                <a:srgbClr val="0066CC"/>
              </a:solidFill>
              <a:effectLst>
                <a:outerShdw dist="17819" dir="2700000">
                  <a:srgbClr val="990000"/>
                </a:outerShdw>
              </a:effectLst>
              <a:latin typeface="Impact"/>
              <a:ea typeface="Impac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p15="http://schemas.microsoft.com/office/powerpoint/2012/main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" name="TextBox 331"/>
          <p:cNvSpPr txBox="1"/>
          <p:nvPr/>
        </p:nvSpPr>
        <p:spPr>
          <a:xfrm>
            <a:off x="1980000" y="297360"/>
            <a:ext cx="7282800" cy="1142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r>
              <a:rPr lang="ru-RU" sz="2800" b="1" strike="noStrike" spc="-1">
                <a:solidFill>
                  <a:srgbClr val="FFFFFF"/>
                </a:solidFill>
                <a:latin typeface="Calibri"/>
              </a:rPr>
              <a:t>Географические координаты крайних точек</a:t>
            </a:r>
          </a:p>
        </p:txBody>
      </p:sp>
      <p:pic>
        <p:nvPicPr>
          <p:cNvPr id="333" name="Picture 2" descr="0293194438"/>
          <p:cNvPicPr/>
          <p:nvPr/>
        </p:nvPicPr>
        <p:blipFill>
          <a:blip r:embed="rId2"/>
          <a:stretch/>
        </p:blipFill>
        <p:spPr>
          <a:xfrm>
            <a:off x="1681843" y="1299497"/>
            <a:ext cx="5585104" cy="5558503"/>
          </a:xfrm>
          <a:prstGeom prst="rect">
            <a:avLst/>
          </a:prstGeom>
          <a:ln w="9525">
            <a:noFill/>
          </a:ln>
        </p:spPr>
      </p:pic>
      <p:sp>
        <p:nvSpPr>
          <p:cNvPr id="334" name="Line 4"/>
          <p:cNvSpPr/>
          <p:nvPr/>
        </p:nvSpPr>
        <p:spPr>
          <a:xfrm>
            <a:off x="2146821" y="4068848"/>
            <a:ext cx="4320000" cy="360"/>
          </a:xfrm>
          <a:prstGeom prst="line">
            <a:avLst/>
          </a:prstGeom>
          <a:ln w="82550">
            <a:solidFill>
              <a:srgbClr val="FF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3" name="Рукописный ввод 2">
                <a:extLst>
                  <a:ext uri="{FF2B5EF4-FFF2-40B4-BE49-F238E27FC236}">
                    <a16:creationId xmlns:a16="http://schemas.microsoft.com/office/drawing/2014/main" id="{A7B6F662-61F9-EFFE-2BA8-2C39B7A9AEEC}"/>
                  </a:ext>
                </a:extLst>
              </p14:cNvPr>
              <p14:cNvContentPartPr/>
              <p14:nvPr/>
            </p14:nvContentPartPr>
            <p14:xfrm>
              <a:off x="1582323" y="2026077"/>
              <a:ext cx="7920" cy="64440"/>
            </p14:xfrm>
          </p:contentPart>
        </mc:Choice>
        <mc:Fallback xmlns="">
          <p:pic>
            <p:nvPicPr>
              <p:cNvPr id="3" name="Рукописный ввод 2">
                <a:extLst>
                  <a:ext uri="{FF2B5EF4-FFF2-40B4-BE49-F238E27FC236}">
                    <a16:creationId xmlns:a16="http://schemas.microsoft.com/office/drawing/2014/main" id="{A7B6F662-61F9-EFFE-2BA8-2C39B7A9AEEC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573323" y="2017437"/>
                <a:ext cx="25560" cy="82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7" name="Рукописный ввод 6">
                <a:extLst>
                  <a:ext uri="{FF2B5EF4-FFF2-40B4-BE49-F238E27FC236}">
                    <a16:creationId xmlns:a16="http://schemas.microsoft.com/office/drawing/2014/main" id="{722D8556-1FBC-96FA-A2CC-FEA2799C9340}"/>
                  </a:ext>
                </a:extLst>
              </p14:cNvPr>
              <p14:cNvContentPartPr/>
              <p14:nvPr/>
            </p14:nvContentPartPr>
            <p14:xfrm>
              <a:off x="1575424" y="2114113"/>
              <a:ext cx="360" cy="360"/>
            </p14:xfrm>
          </p:contentPart>
        </mc:Choice>
        <mc:Fallback xmlns="">
          <p:pic>
            <p:nvPicPr>
              <p:cNvPr id="7" name="Рукописный ввод 6">
                <a:extLst>
                  <a:ext uri="{FF2B5EF4-FFF2-40B4-BE49-F238E27FC236}">
                    <a16:creationId xmlns:a16="http://schemas.microsoft.com/office/drawing/2014/main" id="{722D8556-1FBC-96FA-A2CC-FEA2799C9340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566424" y="2105473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10" name="Рукописный ввод 9">
                <a:extLst>
                  <a:ext uri="{FF2B5EF4-FFF2-40B4-BE49-F238E27FC236}">
                    <a16:creationId xmlns:a16="http://schemas.microsoft.com/office/drawing/2014/main" id="{7B25ECD0-8707-3B0A-99C3-D24A11993AC2}"/>
                  </a:ext>
                </a:extLst>
              </p14:cNvPr>
              <p14:cNvContentPartPr/>
              <p14:nvPr/>
            </p14:nvContentPartPr>
            <p14:xfrm>
              <a:off x="3616624" y="1387736"/>
              <a:ext cx="360" cy="360"/>
            </p14:xfrm>
          </p:contentPart>
        </mc:Choice>
        <mc:Fallback xmlns="">
          <p:pic>
            <p:nvPicPr>
              <p:cNvPr id="10" name="Рукописный ввод 9">
                <a:extLst>
                  <a:ext uri="{FF2B5EF4-FFF2-40B4-BE49-F238E27FC236}">
                    <a16:creationId xmlns:a16="http://schemas.microsoft.com/office/drawing/2014/main" id="{7B25ECD0-8707-3B0A-99C3-D24A11993AC2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3610504" y="1381616"/>
                <a:ext cx="12600" cy="12600"/>
              </a:xfrm>
              <a:prstGeom prst="rect">
                <a:avLst/>
              </a:prstGeom>
            </p:spPr>
          </p:pic>
        </mc:Fallback>
      </mc:AlternateContent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p15="http://schemas.microsoft.com/office/powerpoint/2012/main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6" name="Rectangle 5"/>
          <p:cNvSpPr/>
          <p:nvPr/>
        </p:nvSpPr>
        <p:spPr>
          <a:xfrm>
            <a:off x="5724360" y="0"/>
            <a:ext cx="3419640" cy="4478106"/>
          </a:xfrm>
          <a:prstGeom prst="rect">
            <a:avLst/>
          </a:prstGeom>
          <a:noFill/>
          <a:ln w="9525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>
            <a:spAutoFit/>
          </a:bodyPr>
          <a:lstStyle/>
          <a:p>
            <a:pPr marL="343080" indent="-342720">
              <a:lnSpc>
                <a:spcPct val="150000"/>
              </a:lnSpc>
              <a:tabLst>
                <a:tab pos="0" algn="l"/>
              </a:tabLst>
            </a:pPr>
            <a:r>
              <a:rPr lang="ru-RU" sz="2400" b="1" strike="noStrike" spc="-1" dirty="0">
                <a:solidFill>
                  <a:schemeClr val="bg1"/>
                </a:solidFill>
                <a:latin typeface="Arial"/>
              </a:rPr>
              <a:t>Крайние точки материка</a:t>
            </a:r>
            <a:endParaRPr lang="ru-RU" sz="2400" b="0" strike="noStrike" spc="-1" dirty="0">
              <a:solidFill>
                <a:schemeClr val="bg1"/>
              </a:solidFill>
              <a:latin typeface="XO Oriel"/>
            </a:endParaRPr>
          </a:p>
          <a:p>
            <a:pPr marL="800280" lvl="1" indent="-342720">
              <a:lnSpc>
                <a:spcPct val="150000"/>
              </a:lnSpc>
              <a:buClr>
                <a:srgbClr val="000000"/>
              </a:buClr>
              <a:buFont typeface="Symbol" charset="2"/>
              <a:buChar char=""/>
              <a:tabLst>
                <a:tab pos="0" algn="l"/>
              </a:tabLst>
            </a:pPr>
            <a:r>
              <a:rPr lang="ru-RU" sz="1800" b="1" strike="noStrike" spc="-1" dirty="0">
                <a:solidFill>
                  <a:schemeClr val="bg1"/>
                </a:solidFill>
                <a:latin typeface="Arial"/>
              </a:rPr>
              <a:t>Крайняя северная точка: м. </a:t>
            </a:r>
            <a:r>
              <a:rPr lang="ru-RU" sz="1800" b="1" i="1" strike="noStrike" spc="-1" dirty="0">
                <a:solidFill>
                  <a:schemeClr val="bg1"/>
                </a:solidFill>
                <a:latin typeface="Arial"/>
              </a:rPr>
              <a:t>Бен-</a:t>
            </a:r>
            <a:r>
              <a:rPr lang="ru-RU" sz="1800" b="1" i="1" strike="noStrike" spc="-1" dirty="0" err="1">
                <a:solidFill>
                  <a:schemeClr val="bg1"/>
                </a:solidFill>
                <a:latin typeface="Arial"/>
              </a:rPr>
              <a:t>Секка</a:t>
            </a:r>
            <a:r>
              <a:rPr lang="ru-RU" sz="1800" b="0" strike="noStrike" spc="-1" dirty="0">
                <a:solidFill>
                  <a:schemeClr val="bg1"/>
                </a:solidFill>
                <a:latin typeface="Arial"/>
              </a:rPr>
              <a:t> </a:t>
            </a:r>
            <a:endParaRPr lang="ru-RU" sz="1800" b="0" strike="noStrike" spc="-1" dirty="0">
              <a:solidFill>
                <a:schemeClr val="bg1"/>
              </a:solidFill>
              <a:latin typeface="XO Oriel"/>
            </a:endParaRPr>
          </a:p>
          <a:p>
            <a:pPr marL="800280" lvl="1" indent="-342720">
              <a:lnSpc>
                <a:spcPct val="150000"/>
              </a:lnSpc>
              <a:buClr>
                <a:srgbClr val="000000"/>
              </a:buClr>
              <a:buFont typeface="Symbol" charset="2"/>
              <a:buChar char=""/>
              <a:tabLst>
                <a:tab pos="0" algn="l"/>
              </a:tabLst>
            </a:pPr>
            <a:r>
              <a:rPr lang="ru-RU" sz="1800" b="1" strike="noStrike" spc="-1" dirty="0">
                <a:solidFill>
                  <a:schemeClr val="bg1"/>
                </a:solidFill>
                <a:latin typeface="Arial"/>
              </a:rPr>
              <a:t>Крайняя южная точка: м. Игольный</a:t>
            </a:r>
            <a:endParaRPr lang="ru-RU" sz="1800" b="0" strike="noStrike" spc="-1" dirty="0">
              <a:solidFill>
                <a:schemeClr val="bg1"/>
              </a:solidFill>
              <a:latin typeface="XO Oriel"/>
            </a:endParaRPr>
          </a:p>
          <a:p>
            <a:pPr marL="800280" lvl="1" indent="-342720">
              <a:lnSpc>
                <a:spcPct val="150000"/>
              </a:lnSpc>
              <a:buClr>
                <a:srgbClr val="000000"/>
              </a:buClr>
              <a:buFont typeface="Symbol" charset="2"/>
              <a:buChar char=""/>
              <a:tabLst>
                <a:tab pos="0" algn="l"/>
              </a:tabLst>
            </a:pPr>
            <a:r>
              <a:rPr lang="ru-RU" sz="1800" b="1" strike="noStrike" spc="-1" dirty="0">
                <a:solidFill>
                  <a:schemeClr val="bg1"/>
                </a:solidFill>
                <a:latin typeface="Arial"/>
              </a:rPr>
              <a:t>Крайняя западная точка: м. </a:t>
            </a:r>
            <a:r>
              <a:rPr lang="ru-RU" sz="1800" b="1" strike="noStrike" spc="-1" dirty="0" err="1">
                <a:solidFill>
                  <a:schemeClr val="bg1"/>
                </a:solidFill>
                <a:latin typeface="Arial"/>
              </a:rPr>
              <a:t>Альмади</a:t>
            </a:r>
            <a:endParaRPr lang="ru-RU" sz="1800" b="0" strike="noStrike" spc="-1" dirty="0">
              <a:solidFill>
                <a:schemeClr val="bg1"/>
              </a:solidFill>
              <a:latin typeface="XO Oriel"/>
            </a:endParaRPr>
          </a:p>
          <a:p>
            <a:pPr marL="800280" lvl="1" indent="-342720">
              <a:lnSpc>
                <a:spcPct val="150000"/>
              </a:lnSpc>
              <a:buClr>
                <a:srgbClr val="000000"/>
              </a:buClr>
              <a:buFont typeface="Symbol" charset="2"/>
              <a:buChar char=""/>
              <a:tabLst>
                <a:tab pos="0" algn="l"/>
              </a:tabLst>
            </a:pPr>
            <a:r>
              <a:rPr lang="ru-RU" sz="1800" b="1" strike="noStrike" spc="-1" dirty="0">
                <a:solidFill>
                  <a:schemeClr val="bg1"/>
                </a:solidFill>
                <a:latin typeface="Arial"/>
              </a:rPr>
              <a:t>Крайняя восточная точка: м. Рас-</a:t>
            </a:r>
            <a:r>
              <a:rPr lang="ru-RU" sz="1800" b="1" strike="noStrike" spc="-1" dirty="0" err="1">
                <a:solidFill>
                  <a:schemeClr val="bg1"/>
                </a:solidFill>
                <a:latin typeface="Arial"/>
              </a:rPr>
              <a:t>Хафун</a:t>
            </a:r>
            <a:endParaRPr lang="ru-RU" sz="1800" b="0" strike="noStrike" spc="-1" dirty="0">
              <a:solidFill>
                <a:schemeClr val="bg1"/>
              </a:solidFill>
              <a:latin typeface="XO Oriel"/>
            </a:endParaRPr>
          </a:p>
        </p:txBody>
      </p:sp>
      <p:pic>
        <p:nvPicPr>
          <p:cNvPr id="337" name="Picture 2_1" descr="0293194438"/>
          <p:cNvPicPr/>
          <p:nvPr/>
        </p:nvPicPr>
        <p:blipFill>
          <a:blip r:embed="rId2"/>
          <a:stretch/>
        </p:blipFill>
        <p:spPr>
          <a:xfrm>
            <a:off x="19080" y="0"/>
            <a:ext cx="5705280" cy="6857640"/>
          </a:xfrm>
          <a:prstGeom prst="rect">
            <a:avLst/>
          </a:prstGeom>
          <a:ln w="9525">
            <a:noFill/>
          </a:ln>
        </p:spPr>
      </p:pic>
      <p:sp>
        <p:nvSpPr>
          <p:cNvPr id="338" name="AutoShape 4_1"/>
          <p:cNvSpPr/>
          <p:nvPr/>
        </p:nvSpPr>
        <p:spPr>
          <a:xfrm>
            <a:off x="2218243" y="598345"/>
            <a:ext cx="358560" cy="360000"/>
          </a:xfrm>
          <a:prstGeom prst="star32">
            <a:avLst>
              <a:gd name="adj" fmla="val 37500"/>
            </a:avLst>
          </a:prstGeom>
          <a:solidFill>
            <a:srgbClr val="FF0000"/>
          </a:solidFill>
          <a:ln w="9525">
            <a:solidFill>
              <a:srgbClr val="000000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39" name="AutoShape 6_1"/>
          <p:cNvSpPr/>
          <p:nvPr/>
        </p:nvSpPr>
        <p:spPr>
          <a:xfrm>
            <a:off x="324000" y="2205000"/>
            <a:ext cx="358560" cy="360000"/>
          </a:xfrm>
          <a:prstGeom prst="star32">
            <a:avLst>
              <a:gd name="adj" fmla="val 37500"/>
            </a:avLst>
          </a:prstGeom>
          <a:solidFill>
            <a:srgbClr val="FF0000"/>
          </a:solidFill>
          <a:ln w="9525">
            <a:solidFill>
              <a:srgbClr val="000000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40" name="AutoShape 7_1"/>
          <p:cNvSpPr/>
          <p:nvPr/>
        </p:nvSpPr>
        <p:spPr>
          <a:xfrm>
            <a:off x="4932360" y="2421000"/>
            <a:ext cx="358560" cy="360000"/>
          </a:xfrm>
          <a:prstGeom prst="star32">
            <a:avLst>
              <a:gd name="adj" fmla="val 37500"/>
            </a:avLst>
          </a:prstGeom>
          <a:solidFill>
            <a:srgbClr val="FF0000"/>
          </a:solidFill>
          <a:ln w="9525">
            <a:solidFill>
              <a:srgbClr val="000000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41" name="AutoShape 5_1"/>
          <p:cNvSpPr/>
          <p:nvPr/>
        </p:nvSpPr>
        <p:spPr>
          <a:xfrm>
            <a:off x="2987640" y="5589720"/>
            <a:ext cx="358560" cy="360000"/>
          </a:xfrm>
          <a:prstGeom prst="star32">
            <a:avLst>
              <a:gd name="adj" fmla="val 37500"/>
            </a:avLst>
          </a:prstGeom>
          <a:solidFill>
            <a:srgbClr val="FF0000"/>
          </a:solidFill>
          <a:ln w="9525">
            <a:solidFill>
              <a:srgbClr val="000000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 nodeType="clickEffect">
                      <p:stCondLst>
                        <p:cond delay="0"/>
                      </p:stCondLst>
                      <p:childTnLst>
                        <p:par>
                          <p:cTn id="4" fill="hold" nodeType="withEffect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repl">
                                        <p:cTn id="7" dur="500"/>
                                        <p:tgtEl>
                                          <p:spTgt spid="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1" presetClass="entr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0" dur="500" fill="hold"/>
                                        <p:tgtEl>
                                          <p:spTgt spid="3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1" dur="500" fill="hold"/>
                                        <p:tgtEl>
                                          <p:spTgt spid="3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2" dur="500" fill="hold"/>
                                        <p:tgtEl>
                                          <p:spTgt spid="3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3" dur="500" fill="hold"/>
                                        <p:tgtEl>
                                          <p:spTgt spid="3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14" dur="500"/>
                                        <p:tgtEl>
                                          <p:spTgt spid="3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Effect">
                      <p:stCondLst>
                        <p:cond delay="indefinite"/>
                      </p:stCondLst>
                      <p:childTnLst>
                        <p:par>
                          <p:cTn id="16" fill="hold" nodeType="withEffect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repl">
                                        <p:cTn id="19" dur="500"/>
                                        <p:tgtEl>
                                          <p:spTgt spid="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Effect">
                            <p:stCondLst>
                              <p:cond delay="500"/>
                            </p:stCondLst>
                            <p:childTnLst>
                              <p:par>
                                <p:cTn id="21" presetID="41" presetClass="entr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23" dur="500" fill="hold"/>
                                        <p:tgtEl>
                                          <p:spTgt spid="3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4" dur="500" fill="hold"/>
                                        <p:tgtEl>
                                          <p:spTgt spid="3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5" dur="500" fill="hold"/>
                                        <p:tgtEl>
                                          <p:spTgt spid="3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6" dur="500" fill="hold"/>
                                        <p:tgtEl>
                                          <p:spTgt spid="3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27" dur="500"/>
                                        <p:tgtEl>
                                          <p:spTgt spid="3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Effect">
                      <p:stCondLst>
                        <p:cond delay="indefinite"/>
                      </p:stCondLst>
                      <p:childTnLst>
                        <p:par>
                          <p:cTn id="29" fill="hold" nodeType="withEffect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repl">
                                        <p:cTn id="32" dur="500"/>
                                        <p:tgtEl>
                                          <p:spTgt spid="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Effect">
                            <p:stCondLst>
                              <p:cond delay="500"/>
                            </p:stCondLst>
                            <p:childTnLst>
                              <p:par>
                                <p:cTn id="34" presetID="41" presetClass="entr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36" dur="500" fill="hold"/>
                                        <p:tgtEl>
                                          <p:spTgt spid="3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37" dur="500" fill="hold"/>
                                        <p:tgtEl>
                                          <p:spTgt spid="3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38" dur="500" fill="hold"/>
                                        <p:tgtEl>
                                          <p:spTgt spid="3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39" dur="500" fill="hold"/>
                                        <p:tgtEl>
                                          <p:spTgt spid="3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40" dur="500"/>
                                        <p:tgtEl>
                                          <p:spTgt spid="3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Effect">
                      <p:stCondLst>
                        <p:cond delay="indefinite"/>
                      </p:stCondLst>
                      <p:childTnLst>
                        <p:par>
                          <p:cTn id="42" fill="hold" nodeType="withEffect">
                            <p:stCondLst>
                              <p:cond delay="0"/>
                            </p:stCondLst>
                            <p:childTnLst>
                              <p:par>
                                <p:cTn id="43" presetID="9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repl">
                                        <p:cTn id="45" dur="500"/>
                                        <p:tgtEl>
                                          <p:spTgt spid="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Effect">
                            <p:stCondLst>
                              <p:cond delay="500"/>
                            </p:stCondLst>
                            <p:childTnLst>
                              <p:par>
                                <p:cTn id="47" presetID="41" presetClass="entr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49" dur="500" fill="hold"/>
                                        <p:tgtEl>
                                          <p:spTgt spid="3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50" dur="500" fill="hold"/>
                                        <p:tgtEl>
                                          <p:spTgt spid="3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51" dur="500" fill="hold"/>
                                        <p:tgtEl>
                                          <p:spTgt spid="3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52" dur="500" fill="hold"/>
                                        <p:tgtEl>
                                          <p:spTgt spid="3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53" dur="500"/>
                                        <p:tgtEl>
                                          <p:spTgt spid="3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Effect">
                      <p:stCondLst>
                        <p:cond delay="indefinite"/>
                      </p:stCondLst>
                      <p:childTnLst>
                        <p:par>
                          <p:cTn id="55" fill="hold" nodeType="withEffect">
                            <p:stCondLst>
                              <p:cond delay="0"/>
                            </p:stCondLst>
                            <p:childTnLst>
                              <p:par>
                                <p:cTn id="56" presetID="9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repl">
                                        <p:cTn id="58" dur="500"/>
                                        <p:tgtEl>
                                          <p:spTgt spid="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 nodeType="afterEffect">
                            <p:stCondLst>
                              <p:cond delay="500"/>
                            </p:stCondLst>
                            <p:childTnLst>
                              <p:par>
                                <p:cTn id="60" presetID="41" presetClass="entr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62" dur="500" fill="hold"/>
                                        <p:tgtEl>
                                          <p:spTgt spid="33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63" dur="500" fill="hold"/>
                                        <p:tgtEl>
                                          <p:spTgt spid="33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64" dur="500" fill="hold"/>
                                        <p:tgtEl>
                                          <p:spTgt spid="33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65" dur="500" fill="hold"/>
                                        <p:tgtEl>
                                          <p:spTgt spid="33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66" dur="500"/>
                                        <p:tgtEl>
                                          <p:spTgt spid="33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" name="Заголовок 1_0"/>
          <p:cNvSpPr txBox="1"/>
          <p:nvPr/>
        </p:nvSpPr>
        <p:spPr>
          <a:xfrm>
            <a:off x="1080000" y="0"/>
            <a:ext cx="7740000" cy="144756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/>
          <a:p>
            <a:pPr marL="216000" indent="-216000">
              <a:lnSpc>
                <a:spcPct val="100000"/>
              </a:lnSpc>
              <a:buClr>
                <a:srgbClr val="FFFFFF"/>
              </a:buClr>
              <a:buFont typeface="Arial"/>
              <a:buChar char="•"/>
            </a:pPr>
            <a:r>
              <a:rPr lang="ru-RU" sz="2400" b="1" strike="noStrike" spc="-1" dirty="0">
                <a:solidFill>
                  <a:srgbClr val="FFFFFF"/>
                </a:solidFill>
                <a:latin typeface="Calibri"/>
              </a:rPr>
              <a:t>            Найдите  крайние  точки  материка,  определите   </a:t>
            </a:r>
            <a:br>
              <a:rPr sz="2400" b="1" dirty="0"/>
            </a:br>
            <a:r>
              <a:rPr lang="ru-RU" sz="2400" b="1" strike="noStrike" spc="-1" dirty="0">
                <a:solidFill>
                  <a:srgbClr val="FFFFFF"/>
                </a:solidFill>
                <a:latin typeface="Calibri"/>
              </a:rPr>
              <a:t>            их  координаты, заполнив  таблицу  «Крайние  </a:t>
            </a:r>
            <a:br>
              <a:rPr sz="2400" b="1" dirty="0"/>
            </a:br>
            <a:r>
              <a:rPr lang="ru-RU" sz="2400" b="1" strike="noStrike" spc="-1" dirty="0">
                <a:solidFill>
                  <a:srgbClr val="FFFFFF"/>
                </a:solidFill>
                <a:latin typeface="Calibri"/>
              </a:rPr>
              <a:t>            точки  Африки»</a:t>
            </a:r>
            <a:br>
              <a:rPr sz="2400" b="1" dirty="0"/>
            </a:br>
            <a:endParaRPr lang="ru-RU" sz="2400" b="1" strike="noStrike" spc="-1" dirty="0">
              <a:solidFill>
                <a:srgbClr val="000000"/>
              </a:solidFill>
              <a:latin typeface="Calibri"/>
            </a:endParaRPr>
          </a:p>
        </p:txBody>
      </p:sp>
      <p:graphicFrame>
        <p:nvGraphicFramePr>
          <p:cNvPr id="343" name="Таблица 342"/>
          <p:cNvGraphicFramePr/>
          <p:nvPr>
            <p:extLst>
              <p:ext uri="{D42A27DB-BD31-4B8C-83A1-F6EECF244321}">
                <p14:modId xmlns:p14="http://schemas.microsoft.com/office/powerpoint/2010/main" val="1255256819"/>
              </p:ext>
            </p:extLst>
          </p:nvPr>
        </p:nvGraphicFramePr>
        <p:xfrm>
          <a:off x="293914" y="1647540"/>
          <a:ext cx="8433708" cy="4702936"/>
        </p:xfrm>
        <a:graphic>
          <a:graphicData uri="http://schemas.openxmlformats.org/drawingml/2006/table">
            <a:tbl>
              <a:tblPr/>
              <a:tblGrid>
                <a:gridCol w="320450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4440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847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8853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B3B3B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8135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60204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E6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60204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62325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E6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44" name="TextBox 343"/>
          <p:cNvSpPr txBox="1"/>
          <p:nvPr/>
        </p:nvSpPr>
        <p:spPr>
          <a:xfrm>
            <a:off x="1605060" y="1647540"/>
            <a:ext cx="1710720" cy="3466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>
            <a:noAutofit/>
          </a:bodyPr>
          <a:lstStyle/>
          <a:p>
            <a:r>
              <a:rPr lang="ru-RU" sz="1800" b="0" strike="noStrike" spc="-1">
                <a:latin typeface="XO Oriel"/>
              </a:rPr>
              <a:t>Крайние точки</a:t>
            </a:r>
          </a:p>
        </p:txBody>
      </p:sp>
      <p:sp>
        <p:nvSpPr>
          <p:cNvPr id="345" name="TextBox 344"/>
          <p:cNvSpPr txBox="1"/>
          <p:nvPr/>
        </p:nvSpPr>
        <p:spPr>
          <a:xfrm>
            <a:off x="4098870" y="1620000"/>
            <a:ext cx="968760" cy="3466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>
            <a:noAutofit/>
          </a:bodyPr>
          <a:lstStyle/>
          <a:p>
            <a:r>
              <a:rPr lang="ru-RU" sz="1800" b="0" strike="noStrike" spc="-1" dirty="0">
                <a:latin typeface="XO Oriel"/>
              </a:rPr>
              <a:t>широта</a:t>
            </a:r>
          </a:p>
        </p:txBody>
      </p:sp>
      <p:sp>
        <p:nvSpPr>
          <p:cNvPr id="346" name="TextBox 345"/>
          <p:cNvSpPr txBox="1"/>
          <p:nvPr/>
        </p:nvSpPr>
        <p:spPr>
          <a:xfrm>
            <a:off x="5850720" y="1620000"/>
            <a:ext cx="1349280" cy="6022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>
            <a:noAutofit/>
          </a:bodyPr>
          <a:lstStyle/>
          <a:p>
            <a:r>
              <a:rPr lang="ru-RU" sz="1800" b="0" strike="noStrike" spc="-1">
                <a:latin typeface="XO Oriel"/>
              </a:rPr>
              <a:t>долгота</a:t>
            </a:r>
          </a:p>
        </p:txBody>
      </p:sp>
      <p:sp>
        <p:nvSpPr>
          <p:cNvPr id="347" name="TextBox 346"/>
          <p:cNvSpPr txBox="1"/>
          <p:nvPr/>
        </p:nvSpPr>
        <p:spPr>
          <a:xfrm>
            <a:off x="1349280" y="2353320"/>
            <a:ext cx="2279160" cy="3466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>
            <a:noAutofit/>
          </a:bodyPr>
          <a:lstStyle/>
          <a:p>
            <a:r>
              <a:rPr lang="ru-RU" sz="1800" b="1" strike="noStrike" spc="-1" dirty="0">
                <a:solidFill>
                  <a:srgbClr val="FF0000"/>
                </a:solidFill>
                <a:latin typeface="XO Oriel"/>
              </a:rPr>
              <a:t>С - мыс Бен - </a:t>
            </a:r>
            <a:r>
              <a:rPr lang="ru-RU" sz="1800" b="1" strike="noStrike" spc="-1" dirty="0" err="1">
                <a:solidFill>
                  <a:srgbClr val="FF0000"/>
                </a:solidFill>
                <a:latin typeface="XO Oriel"/>
              </a:rPr>
              <a:t>Секка</a:t>
            </a:r>
            <a:endParaRPr lang="ru-RU" sz="1800" b="1" strike="noStrike" spc="-1" dirty="0">
              <a:solidFill>
                <a:srgbClr val="FF0000"/>
              </a:solidFill>
              <a:latin typeface="XO Oriel"/>
            </a:endParaRPr>
          </a:p>
        </p:txBody>
      </p:sp>
      <p:sp>
        <p:nvSpPr>
          <p:cNvPr id="348" name="TextBox 347"/>
          <p:cNvSpPr txBox="1"/>
          <p:nvPr/>
        </p:nvSpPr>
        <p:spPr>
          <a:xfrm>
            <a:off x="1402817" y="3495600"/>
            <a:ext cx="2203200" cy="3466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>
            <a:noAutofit/>
          </a:bodyPr>
          <a:lstStyle/>
          <a:p>
            <a:r>
              <a:rPr lang="ru-RU" b="1" i="1" strike="noStrike" spc="-1" dirty="0">
                <a:solidFill>
                  <a:srgbClr val="FF0000"/>
                </a:solidFill>
                <a:latin typeface="XO Oriel"/>
              </a:rPr>
              <a:t>Ю – мыс Игольный</a:t>
            </a:r>
          </a:p>
        </p:txBody>
      </p:sp>
      <p:sp>
        <p:nvSpPr>
          <p:cNvPr id="349" name="TextBox 348"/>
          <p:cNvSpPr txBox="1"/>
          <p:nvPr/>
        </p:nvSpPr>
        <p:spPr>
          <a:xfrm>
            <a:off x="1402817" y="4637880"/>
            <a:ext cx="2024640" cy="917094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>
            <a:noAutofit/>
          </a:bodyPr>
          <a:lstStyle/>
          <a:p>
            <a:r>
              <a:rPr lang="ru-RU" sz="1800" b="1" strike="noStrike" spc="-1" dirty="0">
                <a:solidFill>
                  <a:srgbClr val="FF0000"/>
                </a:solidFill>
                <a:latin typeface="XO Oriel"/>
              </a:rPr>
              <a:t>З – мыс </a:t>
            </a:r>
            <a:r>
              <a:rPr lang="ru-RU" sz="1800" b="1" strike="noStrike" spc="-1" dirty="0" err="1">
                <a:solidFill>
                  <a:srgbClr val="FF0000"/>
                </a:solidFill>
                <a:latin typeface="XO Oriel"/>
              </a:rPr>
              <a:t>Альмади</a:t>
            </a:r>
            <a:endParaRPr lang="ru-RU" sz="1800" b="1" strike="noStrike" spc="-1" dirty="0">
              <a:solidFill>
                <a:srgbClr val="FF0000"/>
              </a:solidFill>
              <a:latin typeface="XO Oriel"/>
            </a:endParaRPr>
          </a:p>
        </p:txBody>
      </p:sp>
      <p:sp>
        <p:nvSpPr>
          <p:cNvPr id="350" name="TextBox 349"/>
          <p:cNvSpPr txBox="1"/>
          <p:nvPr/>
        </p:nvSpPr>
        <p:spPr>
          <a:xfrm>
            <a:off x="1388558" y="5604683"/>
            <a:ext cx="2430720" cy="3466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>
            <a:noAutofit/>
          </a:bodyPr>
          <a:lstStyle/>
          <a:p>
            <a:r>
              <a:rPr lang="ru-RU" sz="1800" b="1" strike="noStrike" spc="-1" dirty="0">
                <a:solidFill>
                  <a:srgbClr val="FF0000"/>
                </a:solidFill>
                <a:latin typeface="XO Oriel"/>
              </a:rPr>
              <a:t>В – мыс Рас - </a:t>
            </a:r>
            <a:r>
              <a:rPr lang="ru-RU" sz="1800" b="1" strike="noStrike" spc="-1" dirty="0" err="1">
                <a:solidFill>
                  <a:srgbClr val="FF0000"/>
                </a:solidFill>
                <a:latin typeface="XO Oriel"/>
              </a:rPr>
              <a:t>Хафун</a:t>
            </a:r>
            <a:r>
              <a:rPr lang="ru-RU" sz="1800" b="0" strike="noStrike" spc="-1" dirty="0">
                <a:latin typeface="XO Oriel"/>
              </a:rPr>
              <a:t>	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p15="http://schemas.microsoft.com/office/powerpoint/2012/main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1" name="TextBox 350"/>
          <p:cNvSpPr txBox="1"/>
          <p:nvPr/>
        </p:nvSpPr>
        <p:spPr>
          <a:xfrm>
            <a:off x="1845000" y="32040"/>
            <a:ext cx="7282800" cy="1142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r>
              <a:rPr lang="ru-RU" sz="1800" b="0" strike="noStrike" spc="-1" dirty="0" err="1">
                <a:solidFill>
                  <a:srgbClr val="000000"/>
                </a:solidFill>
                <a:latin typeface="Calibri"/>
              </a:rPr>
              <a:t>гГ</a:t>
            </a:r>
            <a:r>
              <a:rPr lang="ru-RU" sz="1800" b="0" strike="noStrike" spc="-1" dirty="0">
                <a:solidFill>
                  <a:srgbClr val="000000"/>
                </a:solidFill>
                <a:latin typeface="Calibri"/>
              </a:rPr>
              <a:t>    </a:t>
            </a:r>
            <a:r>
              <a:rPr lang="ru-RU" sz="3600" b="0" strike="noStrike" spc="-1" dirty="0">
                <a:solidFill>
                  <a:srgbClr val="000000"/>
                </a:solidFill>
                <a:latin typeface="Calibri"/>
              </a:rPr>
              <a:t>Географические координаты</a:t>
            </a:r>
          </a:p>
        </p:txBody>
      </p:sp>
      <p:graphicFrame>
        <p:nvGraphicFramePr>
          <p:cNvPr id="352" name="Таблица 351"/>
          <p:cNvGraphicFramePr/>
          <p:nvPr>
            <p:extLst>
              <p:ext uri="{D42A27DB-BD31-4B8C-83A1-F6EECF244321}">
                <p14:modId xmlns:p14="http://schemas.microsoft.com/office/powerpoint/2010/main" val="2505995294"/>
              </p:ext>
            </p:extLst>
          </p:nvPr>
        </p:nvGraphicFramePr>
        <p:xfrm>
          <a:off x="375557" y="1468440"/>
          <a:ext cx="8319407" cy="4940523"/>
        </p:xfrm>
        <a:graphic>
          <a:graphicData uri="http://schemas.openxmlformats.org/drawingml/2006/table">
            <a:tbl>
              <a:tblPr/>
              <a:tblGrid>
                <a:gridCol w="34973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229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6972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845368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strike="noStrike" spc="-1">
                          <a:latin typeface="XO Oriel"/>
                        </a:rPr>
                        <a:t>Широта</a:t>
                      </a:r>
                      <a:r>
                        <a:rPr lang="ru-RU" sz="2400" b="0" strike="noStrike" spc="-1">
                          <a:latin typeface="XO Oriel"/>
                        </a:rPr>
                        <a:t> </a:t>
                      </a: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strike="noStrike" spc="-1">
                          <a:latin typeface="XO Oriel"/>
                        </a:rPr>
                        <a:t>Долгота</a:t>
                      </a: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9999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45368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b="0" strike="noStrike" spc="-1" dirty="0">
                        <a:latin typeface="XO Oriel"/>
                      </a:endParaRPr>
                    </a:p>
                    <a:p>
                      <a:r>
                        <a:rPr lang="ru-RU" sz="2800" b="0" strike="noStrike" spc="-1" dirty="0">
                          <a:latin typeface="XO Oriel"/>
                        </a:rPr>
                        <a:t>    37 </a:t>
                      </a:r>
                      <a:r>
                        <a:rPr lang="ru-RU" sz="2800" b="0" strike="noStrike" spc="-1" dirty="0" err="1">
                          <a:latin typeface="XO Oriel"/>
                        </a:rPr>
                        <a:t>с.ш</a:t>
                      </a:r>
                      <a:r>
                        <a:rPr lang="ru-RU" sz="2800" b="0" strike="noStrike" spc="-1" dirty="0">
                          <a:latin typeface="XO Oriel"/>
                        </a:rPr>
                        <a:t>.</a:t>
                      </a: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b="0" strike="noStrike" spc="-1" dirty="0">
                        <a:latin typeface="XO Oriel"/>
                      </a:endParaRPr>
                    </a:p>
                    <a:p>
                      <a:r>
                        <a:rPr lang="ru-RU" sz="2800" b="0" strike="noStrike" spc="-1" dirty="0">
                          <a:latin typeface="XO Oriel"/>
                        </a:rPr>
                        <a:t>10 </a:t>
                      </a:r>
                      <a:r>
                        <a:rPr lang="ru-RU" sz="2800" b="0" strike="noStrike" spc="-1" dirty="0" err="1">
                          <a:latin typeface="XO Oriel"/>
                        </a:rPr>
                        <a:t>в.д</a:t>
                      </a:r>
                      <a:r>
                        <a:rPr lang="ru-RU" sz="2800" b="0" strike="noStrike" spc="-1" dirty="0">
                          <a:latin typeface="XO Oriel"/>
                        </a:rPr>
                        <a:t>.</a:t>
                      </a: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CC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45368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E6E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b="0" strike="noStrike" spc="-1" dirty="0">
                        <a:latin typeface="XO Oriel"/>
                      </a:endParaRPr>
                    </a:p>
                    <a:p>
                      <a:r>
                        <a:rPr lang="ru-RU" sz="2800" b="0" strike="noStrike" spc="-1" dirty="0">
                          <a:latin typeface="XO Oriel"/>
                        </a:rPr>
                        <a:t>    35 </a:t>
                      </a:r>
                      <a:r>
                        <a:rPr lang="ru-RU" sz="2800" b="0" strike="noStrike" spc="-1" dirty="0" err="1">
                          <a:latin typeface="XO Oriel"/>
                        </a:rPr>
                        <a:t>ю.ш</a:t>
                      </a:r>
                      <a:r>
                        <a:rPr lang="ru-RU" sz="2800" b="0" strike="noStrike" spc="-1" dirty="0">
                          <a:latin typeface="XO Oriel"/>
                        </a:rPr>
                        <a:t>.</a:t>
                      </a: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E6E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b="0" strike="noStrike" spc="-1" dirty="0">
                        <a:latin typeface="XO Oriel"/>
                      </a:endParaRPr>
                    </a:p>
                    <a:p>
                      <a:r>
                        <a:rPr lang="ru-RU" sz="2400" b="0" strike="noStrike" spc="-1" dirty="0">
                          <a:latin typeface="XO Oriel"/>
                        </a:rPr>
                        <a:t>20 </a:t>
                      </a:r>
                      <a:r>
                        <a:rPr lang="ru-RU" sz="2400" b="0" strike="noStrike" spc="-1" dirty="0" err="1">
                          <a:latin typeface="XO Oriel"/>
                        </a:rPr>
                        <a:t>в.д</a:t>
                      </a:r>
                      <a:r>
                        <a:rPr lang="ru-RU" sz="2400" b="0" strike="noStrike" spc="-1" dirty="0">
                          <a:latin typeface="XO Oriel"/>
                        </a:rPr>
                        <a:t>.</a:t>
                      </a: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E6E6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45368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b="0" strike="noStrike" spc="-1" dirty="0">
                        <a:latin typeface="XO Oriel"/>
                      </a:endParaRPr>
                    </a:p>
                    <a:p>
                      <a:r>
                        <a:rPr lang="ru-RU" sz="2800" b="0" strike="noStrike" spc="-1" dirty="0">
                          <a:latin typeface="XO Oriel"/>
                        </a:rPr>
                        <a:t>    14 </a:t>
                      </a:r>
                      <a:r>
                        <a:rPr lang="ru-RU" sz="2800" b="0" strike="noStrike" spc="-1" dirty="0" err="1">
                          <a:latin typeface="XO Oriel"/>
                        </a:rPr>
                        <a:t>с.ш</a:t>
                      </a:r>
                      <a:r>
                        <a:rPr lang="ru-RU" sz="2800" b="0" strike="noStrike" spc="-1" dirty="0">
                          <a:latin typeface="XO Oriel"/>
                        </a:rPr>
                        <a:t>.</a:t>
                      </a: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b="0" strike="noStrike" spc="-1" dirty="0">
                        <a:latin typeface="XO Oriel"/>
                      </a:endParaRPr>
                    </a:p>
                    <a:p>
                      <a:r>
                        <a:rPr lang="ru-RU" sz="2800" b="0" strike="noStrike" spc="-1" dirty="0">
                          <a:latin typeface="XO Oriel"/>
                        </a:rPr>
                        <a:t>18 </a:t>
                      </a:r>
                      <a:r>
                        <a:rPr lang="ru-RU" sz="2800" b="0" strike="noStrike" spc="-1" dirty="0" err="1">
                          <a:latin typeface="XO Oriel"/>
                        </a:rPr>
                        <a:t>з.д</a:t>
                      </a:r>
                      <a:r>
                        <a:rPr lang="ru-RU" sz="2800" b="0" strike="noStrike" spc="-1" dirty="0">
                          <a:latin typeface="XO Oriel"/>
                        </a:rPr>
                        <a:t>.</a:t>
                      </a: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CC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59051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E6E6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0" strike="noStrike" spc="-1" dirty="0">
                          <a:latin typeface="XO Oriel"/>
                        </a:rPr>
                        <a:t>     </a:t>
                      </a:r>
                      <a:r>
                        <a:rPr lang="ru-RU" sz="2800" b="0" strike="noStrike" spc="-1" dirty="0">
                          <a:latin typeface="XO Oriel"/>
                        </a:rPr>
                        <a:t>10 </a:t>
                      </a:r>
                      <a:r>
                        <a:rPr lang="ru-RU" sz="2800" b="0" strike="noStrike" spc="-1" dirty="0" err="1">
                          <a:latin typeface="XO Oriel"/>
                        </a:rPr>
                        <a:t>с.ш</a:t>
                      </a:r>
                      <a:r>
                        <a:rPr lang="ru-RU" sz="2800" b="0" strike="noStrike" spc="-1" dirty="0">
                          <a:latin typeface="XO Oriel"/>
                        </a:rPr>
                        <a:t>.</a:t>
                      </a: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E6E6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0" strike="noStrike" spc="-1" dirty="0">
                          <a:latin typeface="XO Oriel"/>
                        </a:rPr>
                        <a:t> </a:t>
                      </a:r>
                      <a:r>
                        <a:rPr lang="ru-RU" sz="2800" b="0" strike="noStrike" spc="-1" dirty="0">
                          <a:latin typeface="XO Oriel"/>
                        </a:rPr>
                        <a:t>52 </a:t>
                      </a:r>
                      <a:r>
                        <a:rPr lang="ru-RU" sz="2800" b="0" strike="noStrike" spc="-1" dirty="0" err="1">
                          <a:latin typeface="XO Oriel"/>
                        </a:rPr>
                        <a:t>в.д</a:t>
                      </a:r>
                      <a:r>
                        <a:rPr lang="ru-RU" sz="2800" b="0" strike="noStrike" spc="-1" dirty="0">
                          <a:latin typeface="XO Oriel"/>
                        </a:rPr>
                        <a:t>.</a:t>
                      </a: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E6E6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53" name="TextBox 352"/>
          <p:cNvSpPr txBox="1"/>
          <p:nvPr/>
        </p:nvSpPr>
        <p:spPr>
          <a:xfrm>
            <a:off x="1596960" y="1608840"/>
            <a:ext cx="1710720" cy="3466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>
            <a:noAutofit/>
          </a:bodyPr>
          <a:lstStyle/>
          <a:p>
            <a:r>
              <a:rPr lang="ru-RU" b="1" strike="noStrike" spc="-1" dirty="0">
                <a:latin typeface="XO Oriel"/>
              </a:rPr>
              <a:t>Крайние точки</a:t>
            </a:r>
          </a:p>
        </p:txBody>
      </p:sp>
      <p:sp>
        <p:nvSpPr>
          <p:cNvPr id="354" name="TextBox 353"/>
          <p:cNvSpPr txBox="1"/>
          <p:nvPr/>
        </p:nvSpPr>
        <p:spPr>
          <a:xfrm>
            <a:off x="1542960" y="3462416"/>
            <a:ext cx="2160000" cy="6022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>
            <a:noAutofit/>
          </a:bodyPr>
          <a:lstStyle/>
          <a:p>
            <a:r>
              <a:rPr lang="ru-RU" sz="1800" b="0" strike="noStrike" spc="-1" dirty="0">
                <a:latin typeface="XO Oriel"/>
              </a:rPr>
              <a:t>Ю– мыс Игольный</a:t>
            </a:r>
          </a:p>
        </p:txBody>
      </p:sp>
      <p:sp>
        <p:nvSpPr>
          <p:cNvPr id="355" name="TextBox 354"/>
          <p:cNvSpPr txBox="1"/>
          <p:nvPr/>
        </p:nvSpPr>
        <p:spPr>
          <a:xfrm>
            <a:off x="1542960" y="4246316"/>
            <a:ext cx="2024640" cy="3466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>
            <a:noAutofit/>
          </a:bodyPr>
          <a:lstStyle/>
          <a:p>
            <a:r>
              <a:rPr lang="ru-RU" sz="1800" b="0" strike="noStrike" spc="-1" dirty="0">
                <a:latin typeface="XO Oriel"/>
              </a:rPr>
              <a:t>З – мыс </a:t>
            </a:r>
            <a:r>
              <a:rPr lang="ru-RU" sz="1800" b="0" strike="noStrike" spc="-1" dirty="0" err="1">
                <a:latin typeface="XO Oriel"/>
              </a:rPr>
              <a:t>Альмади</a:t>
            </a:r>
            <a:endParaRPr lang="ru-RU" sz="1800" b="0" strike="noStrike" spc="-1" dirty="0">
              <a:latin typeface="XO Oriel"/>
            </a:endParaRPr>
          </a:p>
        </p:txBody>
      </p:sp>
      <p:sp>
        <p:nvSpPr>
          <p:cNvPr id="356" name="TextBox 355"/>
          <p:cNvSpPr txBox="1"/>
          <p:nvPr/>
        </p:nvSpPr>
        <p:spPr>
          <a:xfrm>
            <a:off x="1440000" y="4886756"/>
            <a:ext cx="2410560" cy="6022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>
            <a:noAutofit/>
          </a:bodyPr>
          <a:lstStyle/>
          <a:p>
            <a:r>
              <a:rPr lang="ru-RU" sz="1800" b="0" strike="noStrike" spc="-1">
                <a:latin typeface="XO Oriel"/>
              </a:rPr>
              <a:t> В– мыс Рас - Хафун</a:t>
            </a:r>
          </a:p>
        </p:txBody>
      </p:sp>
      <p:sp>
        <p:nvSpPr>
          <p:cNvPr id="357" name="TextBox 356"/>
          <p:cNvSpPr txBox="1"/>
          <p:nvPr/>
        </p:nvSpPr>
        <p:spPr>
          <a:xfrm>
            <a:off x="1521296" y="2567919"/>
            <a:ext cx="2230560" cy="3466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>
            <a:noAutofit/>
          </a:bodyPr>
          <a:lstStyle/>
          <a:p>
            <a:r>
              <a:rPr lang="ru-RU" sz="1800" b="0" strike="noStrike" spc="-1">
                <a:latin typeface="XO Oriel"/>
              </a:rPr>
              <a:t> С– мыс Бен-Секка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p15="http://schemas.microsoft.com/office/powerpoint/2012/main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" name="Рисунок 1_1" descr="контурная карта Африки.jpg"/>
          <p:cNvPicPr/>
          <p:nvPr/>
        </p:nvPicPr>
        <p:blipFill>
          <a:blip r:embed="rId2"/>
          <a:stretch/>
        </p:blipFill>
        <p:spPr>
          <a:xfrm>
            <a:off x="3887640" y="115920"/>
            <a:ext cx="5166000" cy="6626160"/>
          </a:xfrm>
          <a:prstGeom prst="rect">
            <a:avLst/>
          </a:prstGeom>
          <a:ln w="0">
            <a:noFill/>
          </a:ln>
        </p:spPr>
      </p:pic>
      <p:sp>
        <p:nvSpPr>
          <p:cNvPr id="359" name="TextBox 2_1"/>
          <p:cNvSpPr/>
          <p:nvPr/>
        </p:nvSpPr>
        <p:spPr>
          <a:xfrm>
            <a:off x="108000" y="115920"/>
            <a:ext cx="3887640" cy="70380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>
            <a:sp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000" b="1" strike="noStrike" spc="-1" dirty="0">
                <a:solidFill>
                  <a:schemeClr val="bg1"/>
                </a:solidFill>
                <a:latin typeface="Arial"/>
              </a:rPr>
              <a:t>Определить размеры материка</a:t>
            </a:r>
            <a:endParaRPr lang="ru-RU" sz="2000" b="0" strike="noStrike" spc="-1" dirty="0">
              <a:solidFill>
                <a:schemeClr val="bg1"/>
              </a:solidFill>
              <a:latin typeface="Arial"/>
            </a:endParaRPr>
          </a:p>
        </p:txBody>
      </p:sp>
      <p:sp>
        <p:nvSpPr>
          <p:cNvPr id="360" name="TextBox 3_1"/>
          <p:cNvSpPr/>
          <p:nvPr/>
        </p:nvSpPr>
        <p:spPr>
          <a:xfrm>
            <a:off x="168480" y="883080"/>
            <a:ext cx="3611520" cy="91692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>
            <a:spAutoFit/>
          </a:bodyPr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1800" b="0" strike="noStrike" spc="-1" dirty="0">
                <a:solidFill>
                  <a:schemeClr val="bg1"/>
                </a:solidFill>
                <a:latin typeface="Arial"/>
              </a:rPr>
              <a:t>1. Расстояние с севера на юг</a:t>
            </a:r>
          </a:p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1800" b="0" strike="noStrike" spc="-1" dirty="0">
                <a:solidFill>
                  <a:schemeClr val="bg1"/>
                </a:solidFill>
                <a:latin typeface="Arial"/>
              </a:rPr>
              <a:t>по 20 меридиану в градусах и км</a:t>
            </a:r>
          </a:p>
        </p:txBody>
      </p:sp>
      <p:pic>
        <p:nvPicPr>
          <p:cNvPr id="361" name="Рисунок 5_1" descr="38.gif"/>
          <p:cNvPicPr/>
          <p:nvPr/>
        </p:nvPicPr>
        <p:blipFill>
          <a:blip r:embed="rId3"/>
          <a:stretch/>
        </p:blipFill>
        <p:spPr>
          <a:xfrm>
            <a:off x="6500880" y="571680"/>
            <a:ext cx="380880" cy="438120"/>
          </a:xfrm>
          <a:prstGeom prst="rect">
            <a:avLst/>
          </a:prstGeom>
          <a:ln w="0">
            <a:noFill/>
          </a:ln>
        </p:spPr>
      </p:pic>
      <p:sp>
        <p:nvSpPr>
          <p:cNvPr id="362" name="TextBox 6_1"/>
          <p:cNvSpPr/>
          <p:nvPr/>
        </p:nvSpPr>
        <p:spPr>
          <a:xfrm>
            <a:off x="574920" y="1869996"/>
            <a:ext cx="2807028" cy="648512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6800" rIns="90000" bIns="46800">
            <a:spAutoFit/>
          </a:bodyPr>
          <a:lstStyle/>
          <a:p>
            <a:pPr marL="342900" indent="-342900">
              <a:buFont typeface="+mj-lt"/>
              <a:buAutoNum type="arabicPeriod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1800" b="0" strike="noStrike" spc="-1" dirty="0">
                <a:solidFill>
                  <a:schemeClr val="bg1"/>
                </a:solidFill>
                <a:latin typeface="Arial"/>
              </a:rPr>
              <a:t>35 + 37 = 72(градуса)</a:t>
            </a:r>
          </a:p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1800" b="0" strike="noStrike" spc="-1" dirty="0">
                <a:solidFill>
                  <a:schemeClr val="bg1"/>
                </a:solidFill>
                <a:latin typeface="Arial"/>
              </a:rPr>
              <a:t>72 х 111 = </a:t>
            </a:r>
            <a:r>
              <a:rPr lang="ru-RU" sz="1800" b="1" u="sng" strike="noStrike" spc="-1" dirty="0">
                <a:solidFill>
                  <a:schemeClr val="bg1"/>
                </a:solidFill>
                <a:uFillTx/>
                <a:latin typeface="Arial"/>
              </a:rPr>
              <a:t>7992 (км)</a:t>
            </a:r>
            <a:endParaRPr lang="ru-RU" sz="1800" b="0" strike="noStrike" spc="-1" dirty="0">
              <a:solidFill>
                <a:schemeClr val="bg1"/>
              </a:solidFill>
              <a:latin typeface="Arial"/>
            </a:endParaRPr>
          </a:p>
        </p:txBody>
      </p:sp>
      <p:sp>
        <p:nvSpPr>
          <p:cNvPr id="363" name="TextBox 7_1"/>
          <p:cNvSpPr/>
          <p:nvPr/>
        </p:nvSpPr>
        <p:spPr>
          <a:xfrm>
            <a:off x="142920" y="2928960"/>
            <a:ext cx="3492360" cy="91692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>
            <a:spAutoFit/>
          </a:bodyPr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1800" b="0" strike="noStrike" spc="-1" dirty="0">
                <a:solidFill>
                  <a:schemeClr val="bg1"/>
                </a:solidFill>
                <a:latin typeface="Arial"/>
              </a:rPr>
              <a:t>2. Расстояние с запада на восток по 10 параллели в градусах и км</a:t>
            </a:r>
          </a:p>
        </p:txBody>
      </p:sp>
      <p:pic>
        <p:nvPicPr>
          <p:cNvPr id="364" name="Рисунок 8_1" descr="66.gif"/>
          <p:cNvPicPr/>
          <p:nvPr/>
        </p:nvPicPr>
        <p:blipFill>
          <a:blip r:embed="rId4"/>
          <a:stretch/>
        </p:blipFill>
        <p:spPr>
          <a:xfrm>
            <a:off x="3643200" y="2286000"/>
            <a:ext cx="438120" cy="380880"/>
          </a:xfrm>
          <a:prstGeom prst="rect">
            <a:avLst/>
          </a:prstGeom>
          <a:ln w="0">
            <a:noFill/>
          </a:ln>
        </p:spPr>
      </p:pic>
      <p:sp>
        <p:nvSpPr>
          <p:cNvPr id="365" name="TextBox 9_1"/>
          <p:cNvSpPr/>
          <p:nvPr/>
        </p:nvSpPr>
        <p:spPr>
          <a:xfrm>
            <a:off x="500040" y="4286160"/>
            <a:ext cx="3000240" cy="119124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>
            <a:spAutoFit/>
          </a:bodyPr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1800" b="0" strike="noStrike" spc="-1" dirty="0">
                <a:solidFill>
                  <a:schemeClr val="bg1">
                    <a:lumMod val="95000"/>
                  </a:schemeClr>
                </a:solidFill>
                <a:latin typeface="Arial"/>
              </a:rPr>
              <a:t>18+ 52 = 70 (градусов)</a:t>
            </a:r>
          </a:p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1800" b="0" strike="noStrike" spc="-1" dirty="0">
                <a:solidFill>
                  <a:schemeClr val="bg1">
                    <a:lumMod val="95000"/>
                  </a:schemeClr>
                </a:solidFill>
                <a:latin typeface="Arial"/>
              </a:rPr>
              <a:t>70 х 110 = 7700 </a:t>
            </a:r>
            <a:r>
              <a:rPr lang="ru-RU" sz="1800" b="1" u="sng" strike="noStrike" spc="-1" dirty="0">
                <a:solidFill>
                  <a:schemeClr val="bg1">
                    <a:lumMod val="95000"/>
                  </a:schemeClr>
                </a:solidFill>
                <a:uFillTx/>
                <a:latin typeface="Arial"/>
              </a:rPr>
              <a:t>(км)</a:t>
            </a:r>
            <a:endParaRPr lang="ru-RU" sz="1800" b="0" strike="noStrike" spc="-1" dirty="0">
              <a:solidFill>
                <a:schemeClr val="bg1">
                  <a:lumMod val="95000"/>
                </a:schemeClr>
              </a:solidFill>
              <a:latin typeface="Arial"/>
            </a:endParaRPr>
          </a:p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ru-RU" sz="1800" b="0" strike="noStrike" spc="-1" dirty="0">
              <a:solidFill>
                <a:srgbClr val="000000"/>
              </a:solidFill>
              <a:latin typeface="Arial"/>
            </a:endParaRPr>
          </a:p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ru-RU" sz="18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366" name="TextBox 10_1"/>
          <p:cNvSpPr/>
          <p:nvPr/>
        </p:nvSpPr>
        <p:spPr>
          <a:xfrm>
            <a:off x="156600" y="5429160"/>
            <a:ext cx="2859840" cy="64260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6800" rIns="90000" bIns="46800">
            <a:spAutoFit/>
          </a:bodyPr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1800" b="0" strike="noStrike" spc="-1" dirty="0">
                <a:solidFill>
                  <a:schemeClr val="bg1"/>
                </a:solidFill>
                <a:latin typeface="Arial"/>
              </a:rPr>
              <a:t>3. Сравнить расстояния, </a:t>
            </a:r>
          </a:p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1800" b="0" strike="noStrike" spc="-1" dirty="0">
                <a:solidFill>
                  <a:schemeClr val="bg1"/>
                </a:solidFill>
                <a:latin typeface="Arial"/>
              </a:rPr>
              <a:t>сделать выводы</a:t>
            </a:r>
          </a:p>
        </p:txBody>
      </p:sp>
      <p:grpSp>
        <p:nvGrpSpPr>
          <p:cNvPr id="10" name="Группа 9">
            <a:extLst>
              <a:ext uri="{FF2B5EF4-FFF2-40B4-BE49-F238E27FC236}">
                <a16:creationId xmlns:a16="http://schemas.microsoft.com/office/drawing/2014/main" id="{768ABA52-B1D7-414F-33BA-E5A72C8DB098}"/>
              </a:ext>
            </a:extLst>
          </p:cNvPr>
          <p:cNvGrpSpPr/>
          <p:nvPr/>
        </p:nvGrpSpPr>
        <p:grpSpPr>
          <a:xfrm>
            <a:off x="6763443" y="856437"/>
            <a:ext cx="65880" cy="153720"/>
            <a:chOff x="6763443" y="856437"/>
            <a:chExt cx="65880" cy="1537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5">
              <p14:nvContentPartPr>
                <p14:cNvPr id="8" name="Рукописный ввод 7">
                  <a:extLst>
                    <a:ext uri="{FF2B5EF4-FFF2-40B4-BE49-F238E27FC236}">
                      <a16:creationId xmlns:a16="http://schemas.microsoft.com/office/drawing/2014/main" id="{EB4D3DE6-DFB8-C8D6-174E-F0723523D1CE}"/>
                    </a:ext>
                  </a:extLst>
                </p14:cNvPr>
                <p14:cNvContentPartPr/>
                <p14:nvPr/>
              </p14:nvContentPartPr>
              <p14:xfrm>
                <a:off x="6828963" y="856437"/>
                <a:ext cx="360" cy="1800"/>
              </p14:xfrm>
            </p:contentPart>
          </mc:Choice>
          <mc:Fallback xmlns="">
            <p:pic>
              <p:nvPicPr>
                <p:cNvPr id="8" name="Рукописный ввод 7">
                  <a:extLst>
                    <a:ext uri="{FF2B5EF4-FFF2-40B4-BE49-F238E27FC236}">
                      <a16:creationId xmlns:a16="http://schemas.microsoft.com/office/drawing/2014/main" id="{EB4D3DE6-DFB8-C8D6-174E-F0723523D1CE}"/>
                    </a:ext>
                  </a:extLst>
                </p:cNvPr>
                <p:cNvPicPr/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6819963" y="847437"/>
                  <a:ext cx="18000" cy="19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">
              <p14:nvContentPartPr>
                <p14:cNvPr id="9" name="Рукописный ввод 8">
                  <a:extLst>
                    <a:ext uri="{FF2B5EF4-FFF2-40B4-BE49-F238E27FC236}">
                      <a16:creationId xmlns:a16="http://schemas.microsoft.com/office/drawing/2014/main" id="{BF59035C-1DB0-4F47-252A-FC510436B7F6}"/>
                    </a:ext>
                  </a:extLst>
                </p14:cNvPr>
                <p14:cNvContentPartPr/>
                <p14:nvPr/>
              </p14:nvContentPartPr>
              <p14:xfrm>
                <a:off x="6763443" y="881277"/>
                <a:ext cx="49320" cy="128880"/>
              </p14:xfrm>
            </p:contentPart>
          </mc:Choice>
          <mc:Fallback xmlns="">
            <p:pic>
              <p:nvPicPr>
                <p:cNvPr id="9" name="Рукописный ввод 8">
                  <a:extLst>
                    <a:ext uri="{FF2B5EF4-FFF2-40B4-BE49-F238E27FC236}">
                      <a16:creationId xmlns:a16="http://schemas.microsoft.com/office/drawing/2014/main" id="{BF59035C-1DB0-4F47-252A-FC510436B7F6}"/>
                    </a:ext>
                  </a:extLst>
                </p:cNvPr>
                <p:cNvPicPr/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6754803" y="872277"/>
                  <a:ext cx="66960" cy="14652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11" name="Рукописный ввод 10">
                <a:extLst>
                  <a:ext uri="{FF2B5EF4-FFF2-40B4-BE49-F238E27FC236}">
                    <a16:creationId xmlns:a16="http://schemas.microsoft.com/office/drawing/2014/main" id="{2FF047DD-299C-67CD-6834-1E66E155B27B}"/>
                  </a:ext>
                </a:extLst>
              </p14:cNvPr>
              <p14:cNvContentPartPr/>
              <p14:nvPr/>
            </p14:nvContentPartPr>
            <p14:xfrm>
              <a:off x="6589923" y="872997"/>
              <a:ext cx="360" cy="360"/>
            </p14:xfrm>
          </p:contentPart>
        </mc:Choice>
        <mc:Fallback xmlns="">
          <p:pic>
            <p:nvPicPr>
              <p:cNvPr id="11" name="Рукописный ввод 10">
                <a:extLst>
                  <a:ext uri="{FF2B5EF4-FFF2-40B4-BE49-F238E27FC236}">
                    <a16:creationId xmlns:a16="http://schemas.microsoft.com/office/drawing/2014/main" id="{2FF047DD-299C-67CD-6834-1E66E155B27B}"/>
                  </a:ext>
                </a:extLst>
              </p:cNvPr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6580923" y="864357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">
            <p14:nvContentPartPr>
              <p14:cNvPr id="14" name="Рукописный ввод 13">
                <a:extLst>
                  <a:ext uri="{FF2B5EF4-FFF2-40B4-BE49-F238E27FC236}">
                    <a16:creationId xmlns:a16="http://schemas.microsoft.com/office/drawing/2014/main" id="{58005F49-6148-1395-4EF8-2E0FEC092D45}"/>
                  </a:ext>
                </a:extLst>
              </p14:cNvPr>
              <p14:cNvContentPartPr/>
              <p14:nvPr/>
            </p14:nvContentPartPr>
            <p14:xfrm>
              <a:off x="1622643" y="1688397"/>
              <a:ext cx="360" cy="360"/>
            </p14:xfrm>
          </p:contentPart>
        </mc:Choice>
        <mc:Fallback xmlns="">
          <p:pic>
            <p:nvPicPr>
              <p:cNvPr id="14" name="Рукописный ввод 13">
                <a:extLst>
                  <a:ext uri="{FF2B5EF4-FFF2-40B4-BE49-F238E27FC236}">
                    <a16:creationId xmlns:a16="http://schemas.microsoft.com/office/drawing/2014/main" id="{58005F49-6148-1395-4EF8-2E0FEC092D45}"/>
                  </a:ext>
                </a:extLst>
              </p:cNvPr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1614003" y="1679397"/>
                <a:ext cx="18000" cy="18000"/>
              </a:xfrm>
              <a:prstGeom prst="rect">
                <a:avLst/>
              </a:prstGeom>
            </p:spPr>
          </p:pic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 additive="repl">
                                        <p:cTn id="7" dur="500"/>
                                        <p:tgtEl>
                                          <p:spTgt spid="3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0" presetClass="path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47 0.03817 L -0.01128 0.73074 E">
                                      <p:cBhvr>
                                        <p:cTn id="11" dur="2000" fill="hold"/>
                                        <p:tgtEl>
                                          <p:spTgt spid="361"/>
                                        </p:tgtEl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 additive="repl">
                                        <p:cTn id="16" dur="500"/>
                                        <p:tgtEl>
                                          <p:spTgt spid="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 additive="repl">
                                        <p:cTn id="21" dur="500"/>
                                        <p:tgtEl>
                                          <p:spTgt spid="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0" presetClass="path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239 0.00231 L 0.55017 0.00231 E">
                                      <p:cBhvr>
                                        <p:cTn id="25" dur="2000" fill="hold"/>
                                        <p:tgtEl>
                                          <p:spTgt spid="364"/>
                                        </p:tgtEl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 additive="repl">
                                        <p:cTn id="30" dur="500"/>
                                        <p:tgtEl>
                                          <p:spTgt spid="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 additive="repl">
                                        <p:cTn id="35" dur="500"/>
                                        <p:tgtEl>
                                          <p:spTgt spid="3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 additive="repl">
                                        <p:cTn id="38" dur="500"/>
                                        <p:tgtEl>
                                          <p:spTgt spid="3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7" name="Picture 2_0" descr="0293194438"/>
          <p:cNvPicPr/>
          <p:nvPr/>
        </p:nvPicPr>
        <p:blipFill>
          <a:blip r:embed="rId2"/>
          <a:stretch/>
        </p:blipFill>
        <p:spPr>
          <a:xfrm>
            <a:off x="0" y="0"/>
            <a:ext cx="5705280" cy="6857640"/>
          </a:xfrm>
          <a:prstGeom prst="rect">
            <a:avLst/>
          </a:prstGeom>
          <a:ln w="9525">
            <a:noFill/>
          </a:ln>
        </p:spPr>
      </p:pic>
      <p:sp>
        <p:nvSpPr>
          <p:cNvPr id="368" name="Text Box 3_1"/>
          <p:cNvSpPr/>
          <p:nvPr/>
        </p:nvSpPr>
        <p:spPr>
          <a:xfrm>
            <a:off x="5650683" y="828000"/>
            <a:ext cx="3419280" cy="5121000"/>
          </a:xfrm>
          <a:prstGeom prst="rect">
            <a:avLst/>
          </a:prstGeom>
          <a:noFill/>
          <a:ln w="9525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marL="343080" indent="-342720">
              <a:lnSpc>
                <a:spcPct val="100000"/>
              </a:lnSpc>
              <a:spcBef>
                <a:spcPts val="601"/>
              </a:spcBef>
              <a:tabLst>
                <a:tab pos="0" algn="l"/>
              </a:tabLst>
            </a:pPr>
            <a:r>
              <a:rPr lang="ru-RU" sz="1800" b="1" strike="noStrike" spc="-1" dirty="0">
                <a:solidFill>
                  <a:schemeClr val="bg1"/>
                </a:solidFill>
                <a:latin typeface="Arial"/>
              </a:rPr>
              <a:t>Элементы береговой линии</a:t>
            </a:r>
            <a:endParaRPr lang="ru-RU" sz="1800" b="0" strike="noStrike" spc="-1" dirty="0">
              <a:solidFill>
                <a:schemeClr val="bg1"/>
              </a:solidFill>
              <a:latin typeface="XO Oriel"/>
            </a:endParaRPr>
          </a:p>
          <a:p>
            <a:pPr marL="800280" lvl="1" indent="-342720">
              <a:lnSpc>
                <a:spcPct val="100000"/>
              </a:lnSpc>
              <a:spcBef>
                <a:spcPts val="601"/>
              </a:spcBef>
              <a:buClr>
                <a:srgbClr val="000000"/>
              </a:buClr>
              <a:buFont typeface="StarSymbol"/>
              <a:buAutoNum type="arabicPeriod"/>
              <a:tabLst>
                <a:tab pos="0" algn="l"/>
              </a:tabLst>
            </a:pPr>
            <a:r>
              <a:rPr lang="ru-RU" sz="1800" b="1" strike="noStrike" spc="-1" dirty="0">
                <a:solidFill>
                  <a:schemeClr val="bg1"/>
                </a:solidFill>
                <a:latin typeface="Arial"/>
              </a:rPr>
              <a:t>Средиземное море</a:t>
            </a:r>
            <a:endParaRPr lang="ru-RU" sz="1800" b="0" strike="noStrike" spc="-1" dirty="0">
              <a:solidFill>
                <a:schemeClr val="bg1"/>
              </a:solidFill>
              <a:latin typeface="XO Oriel"/>
            </a:endParaRPr>
          </a:p>
          <a:p>
            <a:pPr marL="800280" lvl="1" indent="-342720">
              <a:lnSpc>
                <a:spcPct val="100000"/>
              </a:lnSpc>
              <a:spcBef>
                <a:spcPts val="601"/>
              </a:spcBef>
              <a:buClr>
                <a:srgbClr val="000000"/>
              </a:buClr>
              <a:buFont typeface="StarSymbol"/>
              <a:buAutoNum type="arabicPeriod"/>
              <a:tabLst>
                <a:tab pos="0" algn="l"/>
              </a:tabLst>
            </a:pPr>
            <a:r>
              <a:rPr lang="ru-RU" sz="1800" b="1" strike="noStrike" spc="-1" dirty="0">
                <a:solidFill>
                  <a:schemeClr val="bg1"/>
                </a:solidFill>
                <a:latin typeface="Arial"/>
              </a:rPr>
              <a:t>Суэцкий канал</a:t>
            </a:r>
            <a:endParaRPr lang="ru-RU" sz="1800" b="0" strike="noStrike" spc="-1" dirty="0">
              <a:solidFill>
                <a:schemeClr val="bg1"/>
              </a:solidFill>
              <a:latin typeface="XO Oriel"/>
            </a:endParaRPr>
          </a:p>
          <a:p>
            <a:pPr marL="800280" lvl="1" indent="-342720">
              <a:lnSpc>
                <a:spcPct val="100000"/>
              </a:lnSpc>
              <a:spcBef>
                <a:spcPts val="601"/>
              </a:spcBef>
              <a:buClr>
                <a:srgbClr val="000000"/>
              </a:buClr>
              <a:buFont typeface="StarSymbol"/>
              <a:buAutoNum type="arabicPeriod"/>
              <a:tabLst>
                <a:tab pos="0" algn="l"/>
              </a:tabLst>
            </a:pPr>
            <a:r>
              <a:rPr lang="ru-RU" sz="1800" b="1" strike="noStrike" spc="-1" dirty="0">
                <a:solidFill>
                  <a:schemeClr val="bg1"/>
                </a:solidFill>
                <a:latin typeface="Arial"/>
              </a:rPr>
              <a:t>Красное море</a:t>
            </a:r>
            <a:endParaRPr lang="ru-RU" sz="1800" b="0" strike="noStrike" spc="-1" dirty="0">
              <a:solidFill>
                <a:schemeClr val="bg1"/>
              </a:solidFill>
              <a:latin typeface="XO Oriel"/>
            </a:endParaRPr>
          </a:p>
          <a:p>
            <a:pPr marL="800280" lvl="1" indent="-342720">
              <a:lnSpc>
                <a:spcPct val="100000"/>
              </a:lnSpc>
              <a:spcBef>
                <a:spcPts val="601"/>
              </a:spcBef>
              <a:buClr>
                <a:srgbClr val="000000"/>
              </a:buClr>
              <a:buFont typeface="StarSymbol"/>
              <a:buAutoNum type="arabicPeriod"/>
              <a:tabLst>
                <a:tab pos="0" algn="l"/>
              </a:tabLst>
            </a:pPr>
            <a:r>
              <a:rPr lang="ru-RU" sz="1800" b="1" strike="noStrike" spc="-1" dirty="0">
                <a:solidFill>
                  <a:schemeClr val="bg1"/>
                </a:solidFill>
                <a:latin typeface="Arial"/>
              </a:rPr>
              <a:t>Аденский залив</a:t>
            </a:r>
            <a:endParaRPr lang="ru-RU" sz="1800" b="0" strike="noStrike" spc="-1" dirty="0">
              <a:solidFill>
                <a:schemeClr val="bg1"/>
              </a:solidFill>
              <a:latin typeface="XO Oriel"/>
            </a:endParaRPr>
          </a:p>
          <a:p>
            <a:pPr marL="800280" lvl="1" indent="-342720">
              <a:lnSpc>
                <a:spcPct val="100000"/>
              </a:lnSpc>
              <a:spcBef>
                <a:spcPts val="601"/>
              </a:spcBef>
              <a:buClr>
                <a:srgbClr val="000000"/>
              </a:buClr>
              <a:buFont typeface="StarSymbol"/>
              <a:buAutoNum type="arabicPeriod"/>
              <a:tabLst>
                <a:tab pos="0" algn="l"/>
              </a:tabLst>
            </a:pPr>
            <a:r>
              <a:rPr lang="ru-RU" sz="1800" b="1" strike="noStrike" spc="-1" dirty="0">
                <a:solidFill>
                  <a:schemeClr val="bg1"/>
                </a:solidFill>
                <a:latin typeface="Arial"/>
              </a:rPr>
              <a:t>Сомали (полуостров)</a:t>
            </a:r>
            <a:endParaRPr lang="ru-RU" sz="1800" b="0" strike="noStrike" spc="-1" dirty="0">
              <a:solidFill>
                <a:schemeClr val="bg1"/>
              </a:solidFill>
              <a:latin typeface="XO Oriel"/>
            </a:endParaRPr>
          </a:p>
          <a:p>
            <a:pPr marL="800280" lvl="1" indent="-342720">
              <a:lnSpc>
                <a:spcPct val="100000"/>
              </a:lnSpc>
              <a:spcBef>
                <a:spcPts val="601"/>
              </a:spcBef>
              <a:buClr>
                <a:srgbClr val="000000"/>
              </a:buClr>
              <a:buFont typeface="StarSymbol"/>
              <a:buAutoNum type="arabicPeriod"/>
              <a:tabLst>
                <a:tab pos="0" algn="l"/>
              </a:tabLst>
            </a:pPr>
            <a:r>
              <a:rPr lang="ru-RU" sz="1800" b="1" strike="noStrike" spc="-1" dirty="0">
                <a:solidFill>
                  <a:schemeClr val="bg1"/>
                </a:solidFill>
                <a:latin typeface="Arial"/>
              </a:rPr>
              <a:t>Индийский океан</a:t>
            </a:r>
            <a:endParaRPr lang="ru-RU" sz="1800" b="0" strike="noStrike" spc="-1" dirty="0">
              <a:solidFill>
                <a:schemeClr val="bg1"/>
              </a:solidFill>
              <a:latin typeface="XO Oriel"/>
            </a:endParaRPr>
          </a:p>
          <a:p>
            <a:pPr marL="800280" lvl="1" indent="-342720">
              <a:lnSpc>
                <a:spcPct val="100000"/>
              </a:lnSpc>
              <a:spcBef>
                <a:spcPts val="601"/>
              </a:spcBef>
              <a:buClr>
                <a:srgbClr val="000000"/>
              </a:buClr>
              <a:buFont typeface="StarSymbol"/>
              <a:buAutoNum type="arabicPeriod"/>
              <a:tabLst>
                <a:tab pos="0" algn="l"/>
              </a:tabLst>
            </a:pPr>
            <a:r>
              <a:rPr lang="ru-RU" sz="1800" b="1" strike="noStrike" spc="-1" dirty="0">
                <a:solidFill>
                  <a:schemeClr val="bg1"/>
                </a:solidFill>
                <a:latin typeface="Arial"/>
              </a:rPr>
              <a:t>Мозамбикский пролив</a:t>
            </a:r>
            <a:endParaRPr lang="ru-RU" sz="1800" b="0" strike="noStrike" spc="-1" dirty="0">
              <a:solidFill>
                <a:schemeClr val="bg1"/>
              </a:solidFill>
              <a:latin typeface="XO Oriel"/>
            </a:endParaRPr>
          </a:p>
          <a:p>
            <a:pPr marL="800280" lvl="1" indent="-342720">
              <a:lnSpc>
                <a:spcPct val="100000"/>
              </a:lnSpc>
              <a:spcBef>
                <a:spcPts val="601"/>
              </a:spcBef>
              <a:buClr>
                <a:srgbClr val="000000"/>
              </a:buClr>
              <a:buFont typeface="StarSymbol"/>
              <a:buAutoNum type="arabicPeriod"/>
              <a:tabLst>
                <a:tab pos="0" algn="l"/>
              </a:tabLst>
            </a:pPr>
            <a:r>
              <a:rPr lang="ru-RU" sz="1800" b="1" strike="noStrike" spc="-1" dirty="0">
                <a:solidFill>
                  <a:schemeClr val="bg1"/>
                </a:solidFill>
                <a:latin typeface="Arial"/>
              </a:rPr>
              <a:t>о. Мадагаскар</a:t>
            </a:r>
            <a:endParaRPr lang="ru-RU" sz="1800" b="0" strike="noStrike" spc="-1" dirty="0">
              <a:solidFill>
                <a:schemeClr val="bg1"/>
              </a:solidFill>
              <a:latin typeface="XO Oriel"/>
            </a:endParaRPr>
          </a:p>
          <a:p>
            <a:pPr marL="800280" lvl="1" indent="-342720">
              <a:lnSpc>
                <a:spcPct val="100000"/>
              </a:lnSpc>
              <a:spcBef>
                <a:spcPts val="601"/>
              </a:spcBef>
              <a:buClr>
                <a:srgbClr val="000000"/>
              </a:buClr>
              <a:buFont typeface="StarSymbol"/>
              <a:buAutoNum type="arabicPeriod"/>
              <a:tabLst>
                <a:tab pos="0" algn="l"/>
              </a:tabLst>
            </a:pPr>
            <a:r>
              <a:rPr lang="ru-RU" sz="1800" b="1" strike="noStrike" spc="-1" dirty="0">
                <a:solidFill>
                  <a:schemeClr val="bg1"/>
                </a:solidFill>
                <a:latin typeface="Arial"/>
              </a:rPr>
              <a:t>Атлантический океан</a:t>
            </a:r>
            <a:endParaRPr lang="ru-RU" sz="1800" b="0" strike="noStrike" spc="-1" dirty="0">
              <a:solidFill>
                <a:schemeClr val="bg1"/>
              </a:solidFill>
              <a:latin typeface="XO Oriel"/>
            </a:endParaRPr>
          </a:p>
          <a:p>
            <a:pPr marL="800280" lvl="1" indent="-342720">
              <a:lnSpc>
                <a:spcPct val="100000"/>
              </a:lnSpc>
              <a:spcBef>
                <a:spcPts val="601"/>
              </a:spcBef>
              <a:buClr>
                <a:srgbClr val="000000"/>
              </a:buClr>
              <a:buFont typeface="StarSymbol"/>
              <a:buAutoNum type="arabicPeriod"/>
              <a:tabLst>
                <a:tab pos="0" algn="l"/>
              </a:tabLst>
            </a:pPr>
            <a:r>
              <a:rPr lang="ru-RU" sz="1800" b="1" strike="noStrike" spc="-1" dirty="0">
                <a:solidFill>
                  <a:schemeClr val="bg1"/>
                </a:solidFill>
                <a:latin typeface="Arial"/>
              </a:rPr>
              <a:t>Гвинейский залив</a:t>
            </a:r>
            <a:endParaRPr lang="ru-RU" sz="1800" b="0" strike="noStrike" spc="-1" dirty="0">
              <a:solidFill>
                <a:schemeClr val="bg1"/>
              </a:solidFill>
              <a:latin typeface="XO Oriel"/>
            </a:endParaRPr>
          </a:p>
          <a:p>
            <a:pPr marL="800280" lvl="1" indent="-342720">
              <a:lnSpc>
                <a:spcPct val="100000"/>
              </a:lnSpc>
              <a:spcBef>
                <a:spcPts val="601"/>
              </a:spcBef>
              <a:buClr>
                <a:srgbClr val="000000"/>
              </a:buClr>
              <a:buFont typeface="StarSymbol"/>
              <a:buAutoNum type="arabicPeriod"/>
              <a:tabLst>
                <a:tab pos="0" algn="l"/>
              </a:tabLst>
            </a:pPr>
            <a:r>
              <a:rPr lang="ru-RU" sz="1800" b="1" strike="noStrike" spc="-1" dirty="0">
                <a:solidFill>
                  <a:schemeClr val="bg1"/>
                </a:solidFill>
                <a:latin typeface="Arial"/>
              </a:rPr>
              <a:t>Канарские острова</a:t>
            </a:r>
            <a:endParaRPr lang="ru-RU" sz="1800" b="0" strike="noStrike" spc="-1" dirty="0">
              <a:solidFill>
                <a:schemeClr val="bg1"/>
              </a:solidFill>
              <a:latin typeface="XO Oriel"/>
            </a:endParaRPr>
          </a:p>
          <a:p>
            <a:pPr marL="800280" lvl="1" indent="-342720">
              <a:lnSpc>
                <a:spcPct val="100000"/>
              </a:lnSpc>
              <a:spcBef>
                <a:spcPts val="601"/>
              </a:spcBef>
              <a:buClr>
                <a:srgbClr val="000000"/>
              </a:buClr>
              <a:buFont typeface="StarSymbol"/>
              <a:buAutoNum type="arabicPeriod"/>
              <a:tabLst>
                <a:tab pos="0" algn="l"/>
              </a:tabLst>
            </a:pPr>
            <a:r>
              <a:rPr lang="ru-RU" sz="1800" b="1" strike="noStrike" spc="-1" dirty="0">
                <a:solidFill>
                  <a:schemeClr val="bg1"/>
                </a:solidFill>
                <a:latin typeface="Arial"/>
              </a:rPr>
              <a:t>Гибралтарский пролив</a:t>
            </a:r>
            <a:endParaRPr lang="ru-RU" sz="1800" b="0" strike="noStrike" spc="-1" dirty="0">
              <a:solidFill>
                <a:schemeClr val="bg1"/>
              </a:solidFill>
              <a:latin typeface="XO Oriel"/>
            </a:endParaRPr>
          </a:p>
        </p:txBody>
      </p:sp>
      <p:sp>
        <p:nvSpPr>
          <p:cNvPr id="369" name="AutoShape 4_2"/>
          <p:cNvSpPr/>
          <p:nvPr/>
        </p:nvSpPr>
        <p:spPr>
          <a:xfrm>
            <a:off x="1763640" y="4869000"/>
            <a:ext cx="576000" cy="576000"/>
          </a:xfrm>
          <a:prstGeom prst="wave">
            <a:avLst>
              <a:gd name="adj1" fmla="val 13005"/>
              <a:gd name="adj2" fmla="val 0"/>
            </a:avLst>
          </a:prstGeom>
          <a:solidFill>
            <a:srgbClr val="000080"/>
          </a:solidFill>
          <a:ln w="9525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en-US" sz="2400" b="1" strike="noStrike" spc="-1">
                <a:solidFill>
                  <a:srgbClr val="FFFFFF"/>
                </a:solidFill>
                <a:latin typeface="Arial"/>
              </a:rPr>
              <a:t>9</a:t>
            </a:r>
            <a:endParaRPr lang="ru-RU" sz="2400" b="0" strike="noStrike" spc="-1">
              <a:latin typeface="XO Oriel"/>
            </a:endParaRPr>
          </a:p>
        </p:txBody>
      </p:sp>
      <p:sp>
        <p:nvSpPr>
          <p:cNvPr id="370" name="AutoShape 5_2"/>
          <p:cNvSpPr/>
          <p:nvPr/>
        </p:nvSpPr>
        <p:spPr>
          <a:xfrm>
            <a:off x="3708360" y="981000"/>
            <a:ext cx="576000" cy="576000"/>
          </a:xfrm>
          <a:prstGeom prst="wave">
            <a:avLst>
              <a:gd name="adj1" fmla="val 13005"/>
              <a:gd name="adj2" fmla="val 0"/>
            </a:avLst>
          </a:prstGeom>
          <a:solidFill>
            <a:srgbClr val="000080"/>
          </a:solidFill>
          <a:ln w="9525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2400" b="1" strike="noStrike" spc="-1">
                <a:solidFill>
                  <a:srgbClr val="FFFFFF"/>
                </a:solidFill>
                <a:latin typeface="Arial"/>
              </a:rPr>
              <a:t>2</a:t>
            </a:r>
            <a:endParaRPr lang="ru-RU" sz="2400" b="0" strike="noStrike" spc="-1">
              <a:latin typeface="XO Oriel"/>
            </a:endParaRPr>
          </a:p>
        </p:txBody>
      </p:sp>
      <p:sp>
        <p:nvSpPr>
          <p:cNvPr id="371" name="AutoShape 6_2"/>
          <p:cNvSpPr/>
          <p:nvPr/>
        </p:nvSpPr>
        <p:spPr>
          <a:xfrm>
            <a:off x="4067280" y="1773360"/>
            <a:ext cx="576000" cy="576000"/>
          </a:xfrm>
          <a:prstGeom prst="wave">
            <a:avLst>
              <a:gd name="adj1" fmla="val 13005"/>
              <a:gd name="adj2" fmla="val 0"/>
            </a:avLst>
          </a:prstGeom>
          <a:solidFill>
            <a:srgbClr val="000080"/>
          </a:solidFill>
          <a:ln w="9525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2400" b="1" strike="noStrike" spc="-1">
                <a:solidFill>
                  <a:srgbClr val="FFFFFF"/>
                </a:solidFill>
                <a:latin typeface="Arial"/>
              </a:rPr>
              <a:t>3</a:t>
            </a:r>
            <a:endParaRPr lang="ru-RU" sz="2400" b="0" strike="noStrike" spc="-1">
              <a:latin typeface="XO Oriel"/>
            </a:endParaRPr>
          </a:p>
        </p:txBody>
      </p:sp>
      <p:sp>
        <p:nvSpPr>
          <p:cNvPr id="372" name="AutoShape 7_2"/>
          <p:cNvSpPr/>
          <p:nvPr/>
        </p:nvSpPr>
        <p:spPr>
          <a:xfrm>
            <a:off x="4788000" y="2133720"/>
            <a:ext cx="576000" cy="576000"/>
          </a:xfrm>
          <a:prstGeom prst="wave">
            <a:avLst>
              <a:gd name="adj1" fmla="val 13005"/>
              <a:gd name="adj2" fmla="val 0"/>
            </a:avLst>
          </a:prstGeom>
          <a:solidFill>
            <a:srgbClr val="000080"/>
          </a:solidFill>
          <a:ln w="9525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2400" b="1" strike="noStrike" spc="-1">
                <a:solidFill>
                  <a:srgbClr val="FFFFFF"/>
                </a:solidFill>
                <a:latin typeface="Arial"/>
              </a:rPr>
              <a:t>4</a:t>
            </a:r>
            <a:endParaRPr lang="ru-RU" sz="2400" b="0" strike="noStrike" spc="-1">
              <a:latin typeface="XO Oriel"/>
            </a:endParaRPr>
          </a:p>
        </p:txBody>
      </p:sp>
      <p:sp>
        <p:nvSpPr>
          <p:cNvPr id="373" name="AutoShape 8_2"/>
          <p:cNvSpPr/>
          <p:nvPr/>
        </p:nvSpPr>
        <p:spPr>
          <a:xfrm>
            <a:off x="4572000" y="5661000"/>
            <a:ext cx="576000" cy="576000"/>
          </a:xfrm>
          <a:prstGeom prst="wave">
            <a:avLst>
              <a:gd name="adj1" fmla="val 13005"/>
              <a:gd name="adj2" fmla="val 0"/>
            </a:avLst>
          </a:prstGeom>
          <a:solidFill>
            <a:srgbClr val="000080"/>
          </a:solidFill>
          <a:ln w="9525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en-US" sz="2400" b="1" strike="noStrike" spc="-1">
                <a:solidFill>
                  <a:srgbClr val="FFFFFF"/>
                </a:solidFill>
                <a:latin typeface="Arial"/>
              </a:rPr>
              <a:t>6</a:t>
            </a:r>
            <a:endParaRPr lang="ru-RU" sz="2400" b="0" strike="noStrike" spc="-1">
              <a:latin typeface="XO Oriel"/>
            </a:endParaRPr>
          </a:p>
        </p:txBody>
      </p:sp>
      <p:sp>
        <p:nvSpPr>
          <p:cNvPr id="374" name="AutoShape 9_1"/>
          <p:cNvSpPr/>
          <p:nvPr/>
        </p:nvSpPr>
        <p:spPr>
          <a:xfrm>
            <a:off x="3995640" y="4581360"/>
            <a:ext cx="576000" cy="576000"/>
          </a:xfrm>
          <a:prstGeom prst="wave">
            <a:avLst>
              <a:gd name="adj1" fmla="val 13005"/>
              <a:gd name="adj2" fmla="val 0"/>
            </a:avLst>
          </a:prstGeom>
          <a:solidFill>
            <a:srgbClr val="000080"/>
          </a:solidFill>
          <a:ln w="9525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en-US" sz="2400" b="1" strike="noStrike" spc="-1">
                <a:solidFill>
                  <a:srgbClr val="FFFFFF"/>
                </a:solidFill>
                <a:latin typeface="Arial"/>
              </a:rPr>
              <a:t>7</a:t>
            </a:r>
            <a:endParaRPr lang="ru-RU" sz="2400" b="0" strike="noStrike" spc="-1">
              <a:latin typeface="XO Oriel"/>
            </a:endParaRPr>
          </a:p>
        </p:txBody>
      </p:sp>
      <p:sp>
        <p:nvSpPr>
          <p:cNvPr id="375" name="AutoShape 10_1"/>
          <p:cNvSpPr/>
          <p:nvPr/>
        </p:nvSpPr>
        <p:spPr>
          <a:xfrm>
            <a:off x="4643280" y="4292640"/>
            <a:ext cx="576000" cy="576000"/>
          </a:xfrm>
          <a:prstGeom prst="wave">
            <a:avLst>
              <a:gd name="adj1" fmla="val 13005"/>
              <a:gd name="adj2" fmla="val 0"/>
            </a:avLst>
          </a:prstGeom>
          <a:solidFill>
            <a:srgbClr val="000080"/>
          </a:solidFill>
          <a:ln w="9525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en-US" sz="2400" b="1" strike="noStrike" spc="-1">
                <a:solidFill>
                  <a:srgbClr val="FFFFFF"/>
                </a:solidFill>
                <a:latin typeface="Arial"/>
              </a:rPr>
              <a:t>8</a:t>
            </a:r>
            <a:endParaRPr lang="ru-RU" sz="2400" b="0" strike="noStrike" spc="-1">
              <a:latin typeface="XO Oriel"/>
            </a:endParaRPr>
          </a:p>
        </p:txBody>
      </p:sp>
      <p:sp>
        <p:nvSpPr>
          <p:cNvPr id="377" name="AutoShape 12_1"/>
          <p:cNvSpPr/>
          <p:nvPr/>
        </p:nvSpPr>
        <p:spPr>
          <a:xfrm>
            <a:off x="1476360" y="2924280"/>
            <a:ext cx="576000" cy="576000"/>
          </a:xfrm>
          <a:prstGeom prst="wave">
            <a:avLst>
              <a:gd name="adj1" fmla="val 13005"/>
              <a:gd name="adj2" fmla="val 0"/>
            </a:avLst>
          </a:prstGeom>
          <a:solidFill>
            <a:srgbClr val="000080"/>
          </a:solidFill>
          <a:ln w="9525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en-US" sz="2400" b="1" strike="noStrike" spc="-1">
                <a:solidFill>
                  <a:srgbClr val="FFFFFF"/>
                </a:solidFill>
                <a:latin typeface="Arial"/>
              </a:rPr>
              <a:t>10</a:t>
            </a:r>
            <a:endParaRPr lang="ru-RU" sz="2400" b="0" strike="noStrike" spc="-1">
              <a:latin typeface="XO Oriel"/>
            </a:endParaRPr>
          </a:p>
        </p:txBody>
      </p:sp>
      <p:sp>
        <p:nvSpPr>
          <p:cNvPr id="378" name="AutoShape 13_1"/>
          <p:cNvSpPr/>
          <p:nvPr/>
        </p:nvSpPr>
        <p:spPr>
          <a:xfrm>
            <a:off x="539640" y="836640"/>
            <a:ext cx="576000" cy="576000"/>
          </a:xfrm>
          <a:prstGeom prst="wave">
            <a:avLst>
              <a:gd name="adj1" fmla="val 13005"/>
              <a:gd name="adj2" fmla="val 0"/>
            </a:avLst>
          </a:prstGeom>
          <a:solidFill>
            <a:srgbClr val="000080"/>
          </a:solidFill>
          <a:ln w="9525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2400" b="1" strike="noStrike" spc="-1">
                <a:solidFill>
                  <a:srgbClr val="FFFFFF"/>
                </a:solidFill>
                <a:latin typeface="Arial"/>
              </a:rPr>
              <a:t>1</a:t>
            </a:r>
            <a:r>
              <a:rPr lang="en-US" sz="2400" b="1" strike="noStrike" spc="-1">
                <a:solidFill>
                  <a:srgbClr val="FFFFFF"/>
                </a:solidFill>
                <a:latin typeface="Arial"/>
              </a:rPr>
              <a:t>1</a:t>
            </a:r>
            <a:endParaRPr lang="ru-RU" sz="2400" b="0" strike="noStrike" spc="-1">
              <a:latin typeface="XO Oriel"/>
            </a:endParaRPr>
          </a:p>
        </p:txBody>
      </p:sp>
      <p:sp>
        <p:nvSpPr>
          <p:cNvPr id="379" name="AutoShape 14_1"/>
          <p:cNvSpPr/>
          <p:nvPr/>
        </p:nvSpPr>
        <p:spPr>
          <a:xfrm>
            <a:off x="1258920" y="549360"/>
            <a:ext cx="576000" cy="576000"/>
          </a:xfrm>
          <a:prstGeom prst="wave">
            <a:avLst>
              <a:gd name="adj1" fmla="val 13005"/>
              <a:gd name="adj2" fmla="val 0"/>
            </a:avLst>
          </a:prstGeom>
          <a:solidFill>
            <a:srgbClr val="000080"/>
          </a:solidFill>
          <a:ln w="9525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2400" b="1" strike="noStrike" spc="-1">
                <a:solidFill>
                  <a:srgbClr val="FFFFFF"/>
                </a:solidFill>
                <a:latin typeface="Arial"/>
              </a:rPr>
              <a:t>1</a:t>
            </a:r>
            <a:r>
              <a:rPr lang="en-US" sz="2400" b="1" strike="noStrike" spc="-1">
                <a:solidFill>
                  <a:srgbClr val="FFFFFF"/>
                </a:solidFill>
                <a:latin typeface="Arial"/>
              </a:rPr>
              <a:t>2</a:t>
            </a:r>
            <a:endParaRPr lang="ru-RU" sz="2400" b="0" strike="noStrike" spc="-1">
              <a:latin typeface="XO Oriel"/>
            </a:endParaRPr>
          </a:p>
        </p:txBody>
      </p:sp>
      <p:sp>
        <p:nvSpPr>
          <p:cNvPr id="380" name="AutoShape 8_3"/>
          <p:cNvSpPr/>
          <p:nvPr/>
        </p:nvSpPr>
        <p:spPr>
          <a:xfrm>
            <a:off x="4356000" y="2565360"/>
            <a:ext cx="576000" cy="576000"/>
          </a:xfrm>
          <a:prstGeom prst="wave">
            <a:avLst>
              <a:gd name="adj1" fmla="val 13005"/>
              <a:gd name="adj2" fmla="val 0"/>
            </a:avLst>
          </a:prstGeom>
          <a:solidFill>
            <a:srgbClr val="000080"/>
          </a:solidFill>
          <a:ln w="9525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2400" b="1" strike="noStrike" spc="-1">
                <a:solidFill>
                  <a:srgbClr val="FFFFFF"/>
                </a:solidFill>
                <a:latin typeface="Arial"/>
              </a:rPr>
              <a:t>5</a:t>
            </a:r>
            <a:endParaRPr lang="ru-RU" sz="2400" b="0" strike="noStrike" spc="-1">
              <a:latin typeface="XO Oriel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" name="Рукописный ввод 1">
                <a:extLst>
                  <a:ext uri="{FF2B5EF4-FFF2-40B4-BE49-F238E27FC236}">
                    <a16:creationId xmlns:a16="http://schemas.microsoft.com/office/drawing/2014/main" id="{614899CA-39C8-122C-EA1B-D2E639DFAA3B}"/>
                  </a:ext>
                </a:extLst>
              </p14:cNvPr>
              <p14:cNvContentPartPr/>
              <p14:nvPr/>
            </p14:nvContentPartPr>
            <p14:xfrm>
              <a:off x="3212403" y="979917"/>
              <a:ext cx="360" cy="360"/>
            </p14:xfrm>
          </p:contentPart>
        </mc:Choice>
        <mc:Fallback xmlns="">
          <p:pic>
            <p:nvPicPr>
              <p:cNvPr id="2" name="Рукописный ввод 1">
                <a:extLst>
                  <a:ext uri="{FF2B5EF4-FFF2-40B4-BE49-F238E27FC236}">
                    <a16:creationId xmlns:a16="http://schemas.microsoft.com/office/drawing/2014/main" id="{614899CA-39C8-122C-EA1B-D2E639DFAA3B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203763" y="971277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3" name="Рукописный ввод 2">
                <a:extLst>
                  <a:ext uri="{FF2B5EF4-FFF2-40B4-BE49-F238E27FC236}">
                    <a16:creationId xmlns:a16="http://schemas.microsoft.com/office/drawing/2014/main" id="{89EC4DD6-7562-0C03-8A13-F5F38FD19B95}"/>
                  </a:ext>
                </a:extLst>
              </p14:cNvPr>
              <p14:cNvContentPartPr/>
              <p14:nvPr/>
            </p14:nvContentPartPr>
            <p14:xfrm>
              <a:off x="4110243" y="1400037"/>
              <a:ext cx="360" cy="360"/>
            </p14:xfrm>
          </p:contentPart>
        </mc:Choice>
        <mc:Fallback xmlns="">
          <p:pic>
            <p:nvPicPr>
              <p:cNvPr id="3" name="Рукописный ввод 2">
                <a:extLst>
                  <a:ext uri="{FF2B5EF4-FFF2-40B4-BE49-F238E27FC236}">
                    <a16:creationId xmlns:a16="http://schemas.microsoft.com/office/drawing/2014/main" id="{89EC4DD6-7562-0C03-8A13-F5F38FD19B95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101603" y="1391037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4" name="Рукописный ввод 3">
                <a:extLst>
                  <a:ext uri="{FF2B5EF4-FFF2-40B4-BE49-F238E27FC236}">
                    <a16:creationId xmlns:a16="http://schemas.microsoft.com/office/drawing/2014/main" id="{9AEEF0A6-11B7-0328-612C-5BD21EDB9267}"/>
                  </a:ext>
                </a:extLst>
              </p14:cNvPr>
              <p14:cNvContentPartPr/>
              <p14:nvPr/>
            </p14:nvContentPartPr>
            <p14:xfrm>
              <a:off x="4497603" y="1992957"/>
              <a:ext cx="360" cy="360"/>
            </p14:xfrm>
          </p:contentPart>
        </mc:Choice>
        <mc:Fallback xmlns="">
          <p:pic>
            <p:nvPicPr>
              <p:cNvPr id="4" name="Рукописный ввод 3">
                <a:extLst>
                  <a:ext uri="{FF2B5EF4-FFF2-40B4-BE49-F238E27FC236}">
                    <a16:creationId xmlns:a16="http://schemas.microsoft.com/office/drawing/2014/main" id="{9AEEF0A6-11B7-0328-612C-5BD21EDB9267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488963" y="1984317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5" name="Рукописный ввод 4">
                <a:extLst>
                  <a:ext uri="{FF2B5EF4-FFF2-40B4-BE49-F238E27FC236}">
                    <a16:creationId xmlns:a16="http://schemas.microsoft.com/office/drawing/2014/main" id="{B76373D8-3EB6-E54F-B837-4851760629A9}"/>
                  </a:ext>
                </a:extLst>
              </p14:cNvPr>
              <p14:cNvContentPartPr/>
              <p14:nvPr/>
            </p14:nvContentPartPr>
            <p14:xfrm>
              <a:off x="4983603" y="2437917"/>
              <a:ext cx="360" cy="360"/>
            </p14:xfrm>
          </p:contentPart>
        </mc:Choice>
        <mc:Fallback xmlns="">
          <p:pic>
            <p:nvPicPr>
              <p:cNvPr id="5" name="Рукописный ввод 4">
                <a:extLst>
                  <a:ext uri="{FF2B5EF4-FFF2-40B4-BE49-F238E27FC236}">
                    <a16:creationId xmlns:a16="http://schemas.microsoft.com/office/drawing/2014/main" id="{B76373D8-3EB6-E54F-B837-4851760629A9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974963" y="2429277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">
            <p14:nvContentPartPr>
              <p14:cNvPr id="6" name="Рукописный ввод 5">
                <a:extLst>
                  <a:ext uri="{FF2B5EF4-FFF2-40B4-BE49-F238E27FC236}">
                    <a16:creationId xmlns:a16="http://schemas.microsoft.com/office/drawing/2014/main" id="{7F9513DC-652C-8643-250B-F7070B690FD7}"/>
                  </a:ext>
                </a:extLst>
              </p14:cNvPr>
              <p14:cNvContentPartPr/>
              <p14:nvPr/>
            </p14:nvContentPartPr>
            <p14:xfrm>
              <a:off x="4604523" y="2882877"/>
              <a:ext cx="360" cy="360"/>
            </p14:xfrm>
          </p:contentPart>
        </mc:Choice>
        <mc:Fallback xmlns="">
          <p:pic>
            <p:nvPicPr>
              <p:cNvPr id="6" name="Рукописный ввод 5">
                <a:extLst>
                  <a:ext uri="{FF2B5EF4-FFF2-40B4-BE49-F238E27FC236}">
                    <a16:creationId xmlns:a16="http://schemas.microsoft.com/office/drawing/2014/main" id="{7F9513DC-652C-8643-250B-F7070B690FD7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595883" y="2873877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7" name="Рукописный ввод 6">
                <a:extLst>
                  <a:ext uri="{FF2B5EF4-FFF2-40B4-BE49-F238E27FC236}">
                    <a16:creationId xmlns:a16="http://schemas.microsoft.com/office/drawing/2014/main" id="{BC1831FE-BC13-0346-5E4A-8CD9B3002875}"/>
                  </a:ext>
                </a:extLst>
              </p14:cNvPr>
              <p14:cNvContentPartPr/>
              <p14:nvPr/>
            </p14:nvContentPartPr>
            <p14:xfrm>
              <a:off x="4357563" y="4901037"/>
              <a:ext cx="360" cy="360"/>
            </p14:xfrm>
          </p:contentPart>
        </mc:Choice>
        <mc:Fallback xmlns="">
          <p:pic>
            <p:nvPicPr>
              <p:cNvPr id="7" name="Рукописный ввод 6">
                <a:extLst>
                  <a:ext uri="{FF2B5EF4-FFF2-40B4-BE49-F238E27FC236}">
                    <a16:creationId xmlns:a16="http://schemas.microsoft.com/office/drawing/2014/main" id="{BC1831FE-BC13-0346-5E4A-8CD9B3002875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348563" y="4892397"/>
                <a:ext cx="18000" cy="18000"/>
              </a:xfrm>
              <a:prstGeom prst="rect">
                <a:avLst/>
              </a:prstGeom>
            </p:spPr>
          </p:pic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 nodeType="clickEffect">
                      <p:stCondLst>
                        <p:cond delay="0"/>
                      </p:stCondLst>
                      <p:childTnLst>
                        <p:par>
                          <p:cTn id="4" fill="hold" nodeType="withEffect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repl">
                                        <p:cTn id="7" dur="500"/>
                                        <p:tgtEl>
                                          <p:spTgt spid="3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repl">
                                        <p:cTn id="10" dur="500"/>
                                        <p:tgtEl>
                                          <p:spTgt spid="3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repl">
                                        <p:cTn id="13" dur="500"/>
                                        <p:tgtEl>
                                          <p:spTgt spid="3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repl">
                                        <p:cTn id="16" dur="500"/>
                                        <p:tgtEl>
                                          <p:spTgt spid="36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repl">
                                        <p:cTn id="19" dur="500"/>
                                        <p:tgtEl>
                                          <p:spTgt spid="36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repl">
                                        <p:cTn id="22" dur="500"/>
                                        <p:tgtEl>
                                          <p:spTgt spid="36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repl">
                                        <p:cTn id="25" dur="500"/>
                                        <p:tgtEl>
                                          <p:spTgt spid="36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repl">
                                        <p:cTn id="28" dur="500"/>
                                        <p:tgtEl>
                                          <p:spTgt spid="36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9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repl">
                                        <p:cTn id="31" dur="500"/>
                                        <p:tgtEl>
                                          <p:spTgt spid="36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9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repl">
                                        <p:cTn id="34" dur="500"/>
                                        <p:tgtEl>
                                          <p:spTgt spid="36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9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repl">
                                        <p:cTn id="37" dur="500"/>
                                        <p:tgtEl>
                                          <p:spTgt spid="36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9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repl">
                                        <p:cTn id="40" dur="500"/>
                                        <p:tgtEl>
                                          <p:spTgt spid="36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9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repl">
                                        <p:cTn id="43" dur="500"/>
                                        <p:tgtEl>
                                          <p:spTgt spid="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9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repl">
                                        <p:cTn id="46" dur="500"/>
                                        <p:tgtEl>
                                          <p:spTgt spid="36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1" name="Рисунок 1" descr="phmapoftheworld.gif"/>
          <p:cNvPicPr/>
          <p:nvPr/>
        </p:nvPicPr>
        <p:blipFill>
          <a:blip r:embed="rId2"/>
          <a:stretch/>
        </p:blipFill>
        <p:spPr>
          <a:xfrm>
            <a:off x="0" y="1355271"/>
            <a:ext cx="9144000" cy="5502729"/>
          </a:xfrm>
          <a:prstGeom prst="rect">
            <a:avLst/>
          </a:prstGeom>
          <a:ln w="0">
            <a:noFill/>
          </a:ln>
          <a:effectLst>
            <a:outerShdw dist="107932" dir="2700000">
              <a:srgbClr val="EEECE1">
                <a:alpha val="50000"/>
              </a:srgbClr>
            </a:outerShdw>
          </a:effectLst>
        </p:spPr>
      </p:pic>
      <p:sp>
        <p:nvSpPr>
          <p:cNvPr id="212" name="WordArt 6"/>
          <p:cNvSpPr txBox="1"/>
          <p:nvPr/>
        </p:nvSpPr>
        <p:spPr>
          <a:xfrm>
            <a:off x="2521800" y="365760"/>
            <a:ext cx="5236920" cy="824040"/>
          </a:xfrm>
          <a:prstGeom prst="rect">
            <a:avLst/>
          </a:prstGeom>
        </p:spPr>
        <p:txBody>
          <a:bodyPr wrap="none" lIns="90000" tIns="46800" rIns="90000" bIns="46800" anchorCtr="1">
            <a:prstTxWarp prst="textPlain">
              <a:avLst>
                <a:gd name="adj" fmla="val 50000"/>
              </a:avLst>
            </a:prstTxWarp>
            <a:noAutofit/>
          </a:bodyPr>
          <a:lstStyle/>
          <a:p>
            <a:pPr marL="216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800" b="1" strike="noStrike" spc="1" dirty="0">
                <a:ln w="25560">
                  <a:solidFill>
                    <a:srgbClr val="3333CC"/>
                  </a:solidFill>
                  <a:miter/>
                </a:ln>
                <a:solidFill>
                  <a:srgbClr val="FF0000">
                    <a:alpha val="50000"/>
                  </a:srgbClr>
                </a:solidFill>
                <a:effectLst>
                  <a:outerShdw dist="40186" dir="1096358">
                    <a:srgbClr val="9999FF"/>
                  </a:outerShdw>
                </a:effectLst>
                <a:latin typeface="Arial"/>
              </a:rPr>
              <a:t>Физическая карта мира</a:t>
            </a:r>
            <a:endParaRPr lang="ru-RU" sz="2800" b="1" strike="noStrike" spc="1" dirty="0">
              <a:ln w="25560">
                <a:solidFill>
                  <a:srgbClr val="3333CC"/>
                </a:solidFill>
                <a:miter/>
              </a:ln>
              <a:solidFill>
                <a:srgbClr val="FF0000">
                  <a:alpha val="50000"/>
                </a:srgbClr>
              </a:solidFill>
              <a:effectLst>
                <a:outerShdw dist="40186" dir="1096358">
                  <a:srgbClr val="9999FF"/>
                </a:outerShdw>
              </a:effectLst>
              <a:latin typeface="Arial"/>
              <a:ea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p15="http://schemas.microsoft.com/office/powerpoint/2012/main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3" name="TextBox 382"/>
          <p:cNvSpPr txBox="1"/>
          <p:nvPr/>
        </p:nvSpPr>
        <p:spPr>
          <a:xfrm>
            <a:off x="1845000" y="32040"/>
            <a:ext cx="7282800" cy="1142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r>
              <a:rPr lang="ru-RU" sz="4400" b="1" strike="noStrike" spc="-1">
                <a:solidFill>
                  <a:srgbClr val="FFFFFF"/>
                </a:solidFill>
                <a:latin typeface="Calibri"/>
              </a:rPr>
              <a:t>    Климатические пояса</a:t>
            </a:r>
          </a:p>
        </p:txBody>
      </p:sp>
      <p:pic>
        <p:nvPicPr>
          <p:cNvPr id="384" name="Рисунок 383"/>
          <p:cNvPicPr/>
          <p:nvPr/>
        </p:nvPicPr>
        <p:blipFill>
          <a:blip r:embed="rId2"/>
          <a:stretch/>
        </p:blipFill>
        <p:spPr>
          <a:xfrm>
            <a:off x="2175840" y="1377360"/>
            <a:ext cx="5024160" cy="528264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p15="http://schemas.microsoft.com/office/powerpoint/2012/main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1" name="TextBox 380"/>
          <p:cNvSpPr txBox="1"/>
          <p:nvPr/>
        </p:nvSpPr>
        <p:spPr>
          <a:xfrm>
            <a:off x="1195330" y="1571805"/>
            <a:ext cx="7380000" cy="61642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>
            <a:noAutofit/>
          </a:bodyPr>
          <a:lstStyle/>
          <a:p>
            <a:r>
              <a:rPr lang="ru-RU" sz="2800" b="1" strike="noStrike" spc="-1" dirty="0">
                <a:solidFill>
                  <a:srgbClr val="FFFFFF"/>
                </a:solidFill>
                <a:latin typeface="XO Oriel"/>
              </a:rPr>
              <a:t>Я по Африке иду (ходьба на месте),</a:t>
            </a:r>
          </a:p>
          <a:p>
            <a:r>
              <a:rPr lang="ru-RU" sz="2800" b="1" strike="noStrike" spc="-1" dirty="0">
                <a:solidFill>
                  <a:srgbClr val="FFFFFF"/>
                </a:solidFill>
                <a:latin typeface="XO Oriel"/>
              </a:rPr>
              <a:t>Замечаю на ходу</a:t>
            </a:r>
          </a:p>
          <a:p>
            <a:r>
              <a:rPr lang="ru-RU" sz="2800" b="1" strike="noStrike" spc="-1" dirty="0">
                <a:solidFill>
                  <a:srgbClr val="FFFFFF"/>
                </a:solidFill>
                <a:latin typeface="XO Oriel"/>
              </a:rPr>
              <a:t>Как над морем буйных трав</a:t>
            </a:r>
          </a:p>
          <a:p>
            <a:r>
              <a:rPr lang="ru-RU" sz="2800" b="1" strike="noStrike" spc="-1" dirty="0">
                <a:solidFill>
                  <a:srgbClr val="FFFFFF"/>
                </a:solidFill>
                <a:latin typeface="XO Oriel"/>
              </a:rPr>
              <a:t>Шею вытянул жираф (руки вверх, потягивание)</a:t>
            </a:r>
          </a:p>
          <a:p>
            <a:r>
              <a:rPr lang="ru-RU" sz="2800" b="1" strike="noStrike" spc="-1" dirty="0">
                <a:solidFill>
                  <a:srgbClr val="FFFFFF"/>
                </a:solidFill>
                <a:latin typeface="XO Oriel"/>
              </a:rPr>
              <a:t>У меня над головой (наклоны в сторону с поднятыми руками)</a:t>
            </a:r>
          </a:p>
          <a:p>
            <a:r>
              <a:rPr lang="ru-RU" sz="2800" b="1" strike="noStrike" spc="-1" dirty="0">
                <a:solidFill>
                  <a:srgbClr val="FFFFFF"/>
                </a:solidFill>
                <a:latin typeface="XO Oriel"/>
              </a:rPr>
              <a:t>Пальма зашуршит листвой</a:t>
            </a:r>
          </a:p>
          <a:p>
            <a:r>
              <a:rPr lang="ru-RU" sz="2800" b="1" strike="noStrike" spc="-1" dirty="0">
                <a:solidFill>
                  <a:srgbClr val="FFFFFF"/>
                </a:solidFill>
                <a:latin typeface="XO Oriel"/>
              </a:rPr>
              <a:t>Но придется приседать (приседания)</a:t>
            </a:r>
          </a:p>
          <a:p>
            <a:r>
              <a:rPr lang="ru-RU" sz="2800" b="1" strike="noStrike" spc="-1" dirty="0">
                <a:solidFill>
                  <a:srgbClr val="FFFFFF"/>
                </a:solidFill>
                <a:latin typeface="XO Oriel"/>
              </a:rPr>
              <a:t>Чтобы фиников набрать.</a:t>
            </a:r>
          </a:p>
          <a:p>
            <a:r>
              <a:rPr lang="ru-RU" sz="2800" b="1" strike="noStrike" spc="-1" dirty="0">
                <a:solidFill>
                  <a:srgbClr val="FFFFFF"/>
                </a:solidFill>
                <a:latin typeface="XO Oriel"/>
              </a:rPr>
              <a:t>Мы прогулку завершим (ходьба на месте)</a:t>
            </a:r>
          </a:p>
          <a:p>
            <a:r>
              <a:rPr lang="ru-RU" sz="2800" b="1" strike="noStrike" spc="-1" dirty="0">
                <a:solidFill>
                  <a:srgbClr val="FFFFFF"/>
                </a:solidFill>
                <a:latin typeface="XO Oriel"/>
              </a:rPr>
              <a:t>И за парты поспешим</a:t>
            </a:r>
          </a:p>
          <a:p>
            <a:endParaRPr lang="ru-RU" sz="1600" b="1" strike="noStrike" spc="-1" dirty="0">
              <a:solidFill>
                <a:srgbClr val="FFFFFF"/>
              </a:solidFill>
              <a:latin typeface="XO Oriel"/>
            </a:endParaRPr>
          </a:p>
        </p:txBody>
      </p:sp>
      <p:sp>
        <p:nvSpPr>
          <p:cNvPr id="382" name="TextBox 381"/>
          <p:cNvSpPr txBox="1"/>
          <p:nvPr/>
        </p:nvSpPr>
        <p:spPr>
          <a:xfrm>
            <a:off x="2921189" y="124434"/>
            <a:ext cx="5580000" cy="13402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>
            <a:noAutofit/>
          </a:bodyPr>
          <a:lstStyle/>
          <a:p>
            <a:r>
              <a:rPr lang="ru-RU" sz="4400" b="1" strike="noStrike" spc="-1" dirty="0">
                <a:solidFill>
                  <a:srgbClr val="FFFFFF"/>
                </a:solidFill>
                <a:latin typeface="XO Oriel"/>
              </a:rPr>
              <a:t>Физкультминутка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p15="http://schemas.microsoft.com/office/powerpoint/2012/main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5" name="Picture 19" descr="Barthaolomeau"/>
          <p:cNvPicPr/>
          <p:nvPr/>
        </p:nvPicPr>
        <p:blipFill>
          <a:blip r:embed="rId2"/>
          <a:srcRect l="6299" t="4717" r="7591" b="7817"/>
          <a:stretch/>
        </p:blipFill>
        <p:spPr>
          <a:xfrm>
            <a:off x="143280" y="1511640"/>
            <a:ext cx="3636720" cy="4968360"/>
          </a:xfrm>
          <a:prstGeom prst="rect">
            <a:avLst/>
          </a:prstGeom>
          <a:ln w="9525">
            <a:noFill/>
          </a:ln>
        </p:spPr>
      </p:pic>
      <p:sp>
        <p:nvSpPr>
          <p:cNvPr id="386" name="WordArt 20"/>
          <p:cNvSpPr txBox="1"/>
          <p:nvPr/>
        </p:nvSpPr>
        <p:spPr>
          <a:xfrm rot="21595800">
            <a:off x="2521440" y="64800"/>
            <a:ext cx="4985280" cy="1198080"/>
          </a:xfrm>
          <a:prstGeom prst="rect">
            <a:avLst/>
          </a:prstGeom>
        </p:spPr>
        <p:txBody>
          <a:bodyPr wrap="none" lIns="90000" tIns="45000" rIns="90000" bIns="45000" anchorCtr="1">
            <a:prstTxWarp prst="textPlain">
              <a:avLst>
                <a:gd name="adj" fmla="val 50000"/>
              </a:avLst>
            </a:prstTxWarp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3600" b="0" strike="noStrike" spc="-1" dirty="0" err="1">
                <a:ln w="0">
                  <a:noFill/>
                </a:ln>
                <a:solidFill>
                  <a:schemeClr val="bg1"/>
                </a:solidFill>
                <a:latin typeface="Arial"/>
              </a:rPr>
              <a:t>Диаш</a:t>
            </a:r>
            <a:r>
              <a:rPr lang="ru-RU" sz="3600" b="0" strike="noStrike" spc="-1" dirty="0">
                <a:ln w="0">
                  <a:noFill/>
                </a:ln>
                <a:solidFill>
                  <a:schemeClr val="bg1"/>
                </a:solidFill>
                <a:latin typeface="Arial"/>
              </a:rPr>
              <a:t> </a:t>
            </a:r>
            <a:r>
              <a:rPr lang="ru-RU" sz="3600" b="0" strike="noStrike" spc="-1" dirty="0" err="1">
                <a:ln w="0">
                  <a:noFill/>
                </a:ln>
                <a:solidFill>
                  <a:schemeClr val="bg1"/>
                </a:solidFill>
                <a:latin typeface="Arial"/>
              </a:rPr>
              <a:t>Бартоломеу</a:t>
            </a:r>
            <a:endParaRPr lang="ru-RU" sz="3600" b="0" strike="noStrike" spc="-1" dirty="0">
              <a:ln w="0">
                <a:noFill/>
              </a:ln>
              <a:solidFill>
                <a:schemeClr val="bg1"/>
              </a:solidFill>
              <a:latin typeface="XO Oriel"/>
            </a:endParaRPr>
          </a:p>
        </p:txBody>
      </p:sp>
      <p:sp>
        <p:nvSpPr>
          <p:cNvPr id="387" name="TextBox 386"/>
          <p:cNvSpPr txBox="1"/>
          <p:nvPr/>
        </p:nvSpPr>
        <p:spPr>
          <a:xfrm>
            <a:off x="4768560" y="1800000"/>
            <a:ext cx="3511440" cy="8830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>
            <a:noAutofit/>
          </a:bodyPr>
          <a:lstStyle/>
          <a:p>
            <a:r>
              <a:rPr lang="ru-RU" sz="2800" b="1" i="1" strike="noStrike" spc="-1">
                <a:solidFill>
                  <a:srgbClr val="2A6099"/>
                </a:solidFill>
                <a:latin typeface="Arial"/>
              </a:rPr>
              <a:t>1450 – 1500гг.</a:t>
            </a:r>
            <a:endParaRPr lang="ru-RU" sz="2800" b="1" strike="noStrike" spc="-1">
              <a:solidFill>
                <a:srgbClr val="2A6099"/>
              </a:solidFill>
              <a:latin typeface="XO Oriel"/>
            </a:endParaRPr>
          </a:p>
        </p:txBody>
      </p:sp>
      <p:sp>
        <p:nvSpPr>
          <p:cNvPr id="388" name="Text Box 22"/>
          <p:cNvSpPr/>
          <p:nvPr/>
        </p:nvSpPr>
        <p:spPr>
          <a:xfrm>
            <a:off x="3960000" y="2700000"/>
            <a:ext cx="5219280" cy="2649240"/>
          </a:xfrm>
          <a:prstGeom prst="rect">
            <a:avLst/>
          </a:prstGeom>
          <a:noFill/>
          <a:ln w="9525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2800" b="0" strike="noStrike" spc="-1">
                <a:solidFill>
                  <a:srgbClr val="FFFFFF"/>
                </a:solidFill>
                <a:latin typeface="Arial"/>
              </a:rPr>
              <a:t>Открыл юго-западное побережье Африки к югу от устья реки Конго, открыл мыс Доброй Надежды.</a:t>
            </a:r>
            <a:endParaRPr lang="ru-RU" sz="2800" b="0" strike="noStrike" spc="-1">
              <a:solidFill>
                <a:srgbClr val="FFFFFF"/>
              </a:solidFill>
              <a:latin typeface="XO Orie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p15="http://schemas.microsoft.com/office/powerpoint/2012/main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" name="Picture 6" descr="vas"/>
          <p:cNvPicPr/>
          <p:nvPr/>
        </p:nvPicPr>
        <p:blipFill>
          <a:blip r:embed="rId2"/>
          <a:stretch/>
        </p:blipFill>
        <p:spPr>
          <a:xfrm>
            <a:off x="210240" y="1440000"/>
            <a:ext cx="3569760" cy="4895640"/>
          </a:xfrm>
          <a:prstGeom prst="rect">
            <a:avLst/>
          </a:prstGeom>
          <a:ln w="9525">
            <a:noFill/>
          </a:ln>
        </p:spPr>
      </p:pic>
      <p:sp>
        <p:nvSpPr>
          <p:cNvPr id="390" name="WordArt 3"/>
          <p:cNvSpPr txBox="1"/>
          <p:nvPr/>
        </p:nvSpPr>
        <p:spPr>
          <a:xfrm>
            <a:off x="2880000" y="180000"/>
            <a:ext cx="4986000" cy="1198080"/>
          </a:xfrm>
          <a:prstGeom prst="rect">
            <a:avLst/>
          </a:prstGeom>
        </p:spPr>
        <p:txBody>
          <a:bodyPr wrap="none" lIns="90000" tIns="45000" rIns="90000" bIns="45000" anchorCtr="1">
            <a:prstTxWarp prst="textPlain">
              <a:avLst>
                <a:gd name="adj" fmla="val 50000"/>
              </a:avLst>
            </a:prstTxWarp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3600" b="0" strike="noStrike" spc="-1" dirty="0">
                <a:ln w="0">
                  <a:noFill/>
                </a:ln>
                <a:solidFill>
                  <a:schemeClr val="bg1"/>
                </a:solidFill>
                <a:latin typeface="Arial"/>
              </a:rPr>
              <a:t>Васко да Гама</a:t>
            </a:r>
            <a:endParaRPr lang="ru-RU" sz="3600" b="0" strike="noStrike" spc="-1" dirty="0">
              <a:ln w="0">
                <a:noFill/>
              </a:ln>
              <a:solidFill>
                <a:schemeClr val="bg1"/>
              </a:solidFill>
              <a:latin typeface="XO Oriel"/>
            </a:endParaRPr>
          </a:p>
        </p:txBody>
      </p:sp>
      <p:sp>
        <p:nvSpPr>
          <p:cNvPr id="391" name="TextBox 390"/>
          <p:cNvSpPr txBox="1"/>
          <p:nvPr/>
        </p:nvSpPr>
        <p:spPr>
          <a:xfrm>
            <a:off x="4860000" y="1980000"/>
            <a:ext cx="3060000" cy="8830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>
            <a:noAutofit/>
          </a:bodyPr>
          <a:lstStyle/>
          <a:p>
            <a:r>
              <a:rPr lang="ru-RU" sz="2800" b="1" i="1" strike="noStrike" spc="-1">
                <a:solidFill>
                  <a:srgbClr val="2A6099"/>
                </a:solidFill>
                <a:latin typeface="Arial"/>
              </a:rPr>
              <a:t>1469 </a:t>
            </a:r>
            <a:r>
              <a:rPr lang="ru-RU" sz="2800" b="1" strike="noStrike" spc="-1">
                <a:solidFill>
                  <a:srgbClr val="2A6099"/>
                </a:solidFill>
                <a:latin typeface="Arial"/>
              </a:rPr>
              <a:t>– </a:t>
            </a:r>
            <a:r>
              <a:rPr lang="ru-RU" sz="2800" b="1" i="1" strike="noStrike" spc="-1">
                <a:solidFill>
                  <a:srgbClr val="2A6099"/>
                </a:solidFill>
                <a:latin typeface="Arial"/>
              </a:rPr>
              <a:t>1524</a:t>
            </a:r>
            <a:r>
              <a:rPr lang="ru-RU" sz="2800" b="1" strike="noStrike" spc="-1">
                <a:solidFill>
                  <a:srgbClr val="2A6099"/>
                </a:solidFill>
                <a:latin typeface="Arial"/>
              </a:rPr>
              <a:t>гг.</a:t>
            </a:r>
            <a:endParaRPr lang="ru-RU" sz="2800" b="1" strike="noStrike" spc="-1">
              <a:solidFill>
                <a:srgbClr val="2A6099"/>
              </a:solidFill>
              <a:latin typeface="XO Oriel"/>
            </a:endParaRPr>
          </a:p>
        </p:txBody>
      </p:sp>
      <p:sp>
        <p:nvSpPr>
          <p:cNvPr id="392" name="TextBox 391"/>
          <p:cNvSpPr txBox="1"/>
          <p:nvPr/>
        </p:nvSpPr>
        <p:spPr>
          <a:xfrm>
            <a:off x="4140000" y="2880000"/>
            <a:ext cx="4680000" cy="28648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>
            <a:noAutofit/>
          </a:bodyPr>
          <a:lstStyle/>
          <a:p>
            <a:r>
              <a:rPr lang="ru-RU" sz="2800" b="0" strike="noStrike" spc="-1">
                <a:solidFill>
                  <a:srgbClr val="000000"/>
                </a:solidFill>
                <a:latin typeface="Arial"/>
              </a:rPr>
              <a:t>   </a:t>
            </a:r>
            <a:r>
              <a:rPr lang="ru-RU" sz="2800" b="0" strike="noStrike" spc="-1">
                <a:solidFill>
                  <a:srgbClr val="FFFFFF"/>
                </a:solidFill>
                <a:latin typeface="Arial"/>
              </a:rPr>
              <a:t>Обогнул Южную Африку,  прошел вдоль восточного побережья материка, впервые из европейцев пересек Индийский Океан и достиг побережья Индии.</a:t>
            </a:r>
            <a:endParaRPr lang="ru-RU" sz="2800" b="0" strike="noStrike" spc="-1">
              <a:latin typeface="XO Orie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p15="http://schemas.microsoft.com/office/powerpoint/2012/main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3" name="WordArt 3_0"/>
          <p:cNvSpPr txBox="1"/>
          <p:nvPr/>
        </p:nvSpPr>
        <p:spPr>
          <a:xfrm>
            <a:off x="2520000" y="61920"/>
            <a:ext cx="4986000" cy="1198080"/>
          </a:xfrm>
          <a:prstGeom prst="rect">
            <a:avLst/>
          </a:prstGeom>
        </p:spPr>
        <p:txBody>
          <a:bodyPr wrap="none" lIns="90000" tIns="45000" rIns="90000" bIns="45000" anchorCtr="1">
            <a:prstTxWarp prst="textPlain">
              <a:avLst>
                <a:gd name="adj" fmla="val 50000"/>
              </a:avLst>
            </a:prstTxWarp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3600" b="0" strike="noStrike" spc="-1" dirty="0">
                <a:ln w="0">
                  <a:noFill/>
                </a:ln>
                <a:solidFill>
                  <a:schemeClr val="bg1"/>
                </a:solidFill>
                <a:latin typeface="Arial"/>
              </a:rPr>
              <a:t>Давид Ливингстон</a:t>
            </a:r>
            <a:endParaRPr lang="ru-RU" sz="3600" b="0" strike="noStrike" spc="-1" dirty="0">
              <a:ln w="0">
                <a:noFill/>
              </a:ln>
              <a:solidFill>
                <a:schemeClr val="bg1"/>
              </a:solidFill>
              <a:latin typeface="XO Oriel"/>
            </a:endParaRPr>
          </a:p>
        </p:txBody>
      </p:sp>
      <p:pic>
        <p:nvPicPr>
          <p:cNvPr id="394" name="Picture 6_0" descr="lev"/>
          <p:cNvPicPr/>
          <p:nvPr/>
        </p:nvPicPr>
        <p:blipFill>
          <a:blip r:embed="rId2"/>
          <a:stretch/>
        </p:blipFill>
        <p:spPr>
          <a:xfrm>
            <a:off x="360000" y="1600200"/>
            <a:ext cx="3679560" cy="4679640"/>
          </a:xfrm>
          <a:prstGeom prst="rect">
            <a:avLst/>
          </a:prstGeom>
          <a:ln w="9525">
            <a:noFill/>
          </a:ln>
        </p:spPr>
      </p:pic>
      <p:sp>
        <p:nvSpPr>
          <p:cNvPr id="395" name="TextBox 394"/>
          <p:cNvSpPr txBox="1"/>
          <p:nvPr/>
        </p:nvSpPr>
        <p:spPr>
          <a:xfrm>
            <a:off x="5040000" y="1980000"/>
            <a:ext cx="3240000" cy="8830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>
            <a:noAutofit/>
          </a:bodyPr>
          <a:lstStyle/>
          <a:p>
            <a:r>
              <a:rPr lang="ru-RU" sz="2800" b="1" i="1" strike="noStrike" spc="-1">
                <a:solidFill>
                  <a:srgbClr val="FFFFFF"/>
                </a:solidFill>
                <a:latin typeface="Arial"/>
              </a:rPr>
              <a:t>1813 – 1873гг.</a:t>
            </a:r>
            <a:endParaRPr lang="ru-RU" sz="2800" b="0" strike="noStrike" spc="-1">
              <a:latin typeface="XO Oriel"/>
            </a:endParaRPr>
          </a:p>
        </p:txBody>
      </p:sp>
      <p:sp>
        <p:nvSpPr>
          <p:cNvPr id="396" name="TextBox 395"/>
          <p:cNvSpPr txBox="1"/>
          <p:nvPr/>
        </p:nvSpPr>
        <p:spPr>
          <a:xfrm>
            <a:off x="4320000" y="2896560"/>
            <a:ext cx="4320000" cy="12794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>
            <a:noAutofit/>
          </a:bodyPr>
          <a:lstStyle/>
          <a:p>
            <a:r>
              <a:rPr lang="ru-RU" sz="2800" b="0" strike="noStrike" spc="-1">
                <a:solidFill>
                  <a:srgbClr val="FFFFFF"/>
                </a:solidFill>
                <a:latin typeface="Arial"/>
              </a:rPr>
              <a:t>Изучал бассейны рек Конго и Замбези, открыл водопад Виктория.</a:t>
            </a:r>
            <a:endParaRPr lang="ru-RU" sz="2800" b="0" strike="noStrike" spc="-1">
              <a:solidFill>
                <a:srgbClr val="FFFFFF"/>
              </a:solidFill>
              <a:latin typeface="XO Orie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p15="http://schemas.microsoft.com/office/powerpoint/2012/main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7" name="WordArt 3_1"/>
          <p:cNvSpPr txBox="1"/>
          <p:nvPr/>
        </p:nvSpPr>
        <p:spPr>
          <a:xfrm>
            <a:off x="2769943" y="168994"/>
            <a:ext cx="5018785" cy="1198080"/>
          </a:xfrm>
          <a:prstGeom prst="rect">
            <a:avLst/>
          </a:prstGeom>
        </p:spPr>
        <p:txBody>
          <a:bodyPr wrap="none" lIns="90000" tIns="45000" rIns="90000" bIns="45000" anchorCtr="1">
            <a:prstTxWarp prst="textPlain">
              <a:avLst>
                <a:gd name="adj" fmla="val 50000"/>
              </a:avLst>
            </a:prstTxWarp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3600" b="0" strike="noStrike" spc="-1" dirty="0">
                <a:ln w="0">
                  <a:noFill/>
                </a:ln>
                <a:solidFill>
                  <a:schemeClr val="bg1"/>
                </a:solidFill>
                <a:latin typeface="Arial"/>
              </a:rPr>
              <a:t>Юнкер Василий Васильевич</a:t>
            </a:r>
            <a:endParaRPr lang="ru-RU" sz="3600" b="0" strike="noStrike" spc="-1" dirty="0">
              <a:ln w="0">
                <a:noFill/>
              </a:ln>
              <a:solidFill>
                <a:schemeClr val="bg1"/>
              </a:solidFill>
              <a:latin typeface="XO Oriel"/>
            </a:endParaRPr>
          </a:p>
        </p:txBody>
      </p:sp>
      <p:pic>
        <p:nvPicPr>
          <p:cNvPr id="398" name="Picture 6_1" descr="yunker_vv"/>
          <p:cNvPicPr/>
          <p:nvPr/>
        </p:nvPicPr>
        <p:blipFill>
          <a:blip r:embed="rId2"/>
          <a:srcRect t="5016" b="9979"/>
          <a:stretch/>
        </p:blipFill>
        <p:spPr>
          <a:xfrm>
            <a:off x="321840" y="1620000"/>
            <a:ext cx="3638160" cy="4535280"/>
          </a:xfrm>
          <a:prstGeom prst="rect">
            <a:avLst/>
          </a:prstGeom>
          <a:ln w="9525">
            <a:noFill/>
          </a:ln>
        </p:spPr>
      </p:pic>
      <p:sp>
        <p:nvSpPr>
          <p:cNvPr id="399" name="Text Box 4_0"/>
          <p:cNvSpPr/>
          <p:nvPr/>
        </p:nvSpPr>
        <p:spPr>
          <a:xfrm>
            <a:off x="5029200" y="2003040"/>
            <a:ext cx="2633400" cy="516960"/>
          </a:xfrm>
          <a:prstGeom prst="rect">
            <a:avLst/>
          </a:prstGeom>
          <a:noFill/>
          <a:ln w="9525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2800" b="1" i="1" strike="noStrike" spc="-1">
                <a:solidFill>
                  <a:srgbClr val="FFFFFF"/>
                </a:solidFill>
                <a:latin typeface="Arial"/>
              </a:rPr>
              <a:t>1840 – 1892гг.</a:t>
            </a:r>
            <a:endParaRPr lang="ru-RU" sz="2800" b="1" strike="noStrike" spc="-1">
              <a:solidFill>
                <a:srgbClr val="FFFFFF"/>
              </a:solidFill>
              <a:latin typeface="XO Oriel"/>
            </a:endParaRPr>
          </a:p>
        </p:txBody>
      </p:sp>
      <p:sp>
        <p:nvSpPr>
          <p:cNvPr id="400" name="TextBox 399"/>
          <p:cNvSpPr txBox="1"/>
          <p:nvPr/>
        </p:nvSpPr>
        <p:spPr>
          <a:xfrm>
            <a:off x="4721400" y="2880000"/>
            <a:ext cx="4278600" cy="235296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>
            <a:noAutofit/>
          </a:bodyPr>
          <a:lstStyle/>
          <a:p>
            <a:r>
              <a:rPr lang="ru-RU" sz="3200" b="0" strike="noStrike" spc="-1" dirty="0">
                <a:solidFill>
                  <a:srgbClr val="FFFFFF"/>
                </a:solidFill>
                <a:latin typeface="Arial"/>
              </a:rPr>
              <a:t>Исследовал водораздел рек Конго и Нил. (Центральная и Восточная Африка)</a:t>
            </a:r>
            <a:endParaRPr lang="ru-RU" sz="3200" b="0" strike="noStrike" spc="-1" dirty="0">
              <a:solidFill>
                <a:srgbClr val="FFFFFF"/>
              </a:solidFill>
              <a:latin typeface="XO Orie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p15="http://schemas.microsoft.com/office/powerpoint/2012/main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1" name="Picture 6_2" descr="istoria48"/>
          <p:cNvPicPr/>
          <p:nvPr/>
        </p:nvPicPr>
        <p:blipFill>
          <a:blip r:embed="rId2"/>
          <a:stretch/>
        </p:blipFill>
        <p:spPr>
          <a:xfrm>
            <a:off x="151200" y="1548720"/>
            <a:ext cx="3628800" cy="5111280"/>
          </a:xfrm>
          <a:prstGeom prst="rect">
            <a:avLst/>
          </a:prstGeom>
          <a:ln w="9525">
            <a:noFill/>
          </a:ln>
        </p:spPr>
      </p:pic>
      <p:sp>
        <p:nvSpPr>
          <p:cNvPr id="402" name="WordArt 3_2"/>
          <p:cNvSpPr txBox="1"/>
          <p:nvPr/>
        </p:nvSpPr>
        <p:spPr>
          <a:xfrm>
            <a:off x="2628900" y="89806"/>
            <a:ext cx="4931100" cy="1170193"/>
          </a:xfrm>
          <a:prstGeom prst="rect">
            <a:avLst/>
          </a:prstGeom>
        </p:spPr>
        <p:txBody>
          <a:bodyPr wrap="none" lIns="90000" tIns="45000" rIns="90000" bIns="45000" anchorCtr="1">
            <a:prstTxWarp prst="textPlain">
              <a:avLst>
                <a:gd name="adj" fmla="val 50000"/>
              </a:avLst>
            </a:prstTxWarp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3600" b="0" strike="noStrike" spc="-1" dirty="0">
                <a:ln w="0">
                  <a:noFill/>
                </a:ln>
                <a:solidFill>
                  <a:schemeClr val="bg1"/>
                </a:solidFill>
                <a:latin typeface="Arial"/>
              </a:rPr>
              <a:t>Вавилов Николай Иванович</a:t>
            </a:r>
            <a:endParaRPr lang="ru-RU" sz="3600" b="0" strike="noStrike" spc="-1" dirty="0">
              <a:ln w="0">
                <a:noFill/>
              </a:ln>
              <a:solidFill>
                <a:schemeClr val="bg1"/>
              </a:solidFill>
              <a:latin typeface="XO Oriel"/>
            </a:endParaRPr>
          </a:p>
        </p:txBody>
      </p:sp>
      <p:sp>
        <p:nvSpPr>
          <p:cNvPr id="403" name="Text Box 4_1"/>
          <p:cNvSpPr/>
          <p:nvPr/>
        </p:nvSpPr>
        <p:spPr>
          <a:xfrm>
            <a:off x="5029200" y="1858320"/>
            <a:ext cx="2633400" cy="516960"/>
          </a:xfrm>
          <a:prstGeom prst="rect">
            <a:avLst/>
          </a:prstGeom>
          <a:noFill/>
          <a:ln w="9525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2800" b="1" i="1" strike="noStrike" spc="-1">
                <a:solidFill>
                  <a:srgbClr val="FFFFFF"/>
                </a:solidFill>
                <a:latin typeface="Arial"/>
              </a:rPr>
              <a:t>1887 – 1943гг.</a:t>
            </a:r>
            <a:endParaRPr lang="ru-RU" sz="2800" b="1" strike="noStrike" spc="-1">
              <a:solidFill>
                <a:srgbClr val="FFFFFF"/>
              </a:solidFill>
              <a:latin typeface="XO Oriel"/>
            </a:endParaRPr>
          </a:p>
        </p:txBody>
      </p:sp>
      <p:sp>
        <p:nvSpPr>
          <p:cNvPr id="404" name="TextBox 403"/>
          <p:cNvSpPr txBox="1"/>
          <p:nvPr/>
        </p:nvSpPr>
        <p:spPr>
          <a:xfrm>
            <a:off x="3968640" y="2896560"/>
            <a:ext cx="4491360" cy="207216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>
            <a:noAutofit/>
          </a:bodyPr>
          <a:lstStyle/>
          <a:p>
            <a:r>
              <a:rPr lang="ru-RU" sz="2800" b="0" strike="noStrike" spc="-1">
                <a:solidFill>
                  <a:srgbClr val="FFFFFF"/>
                </a:solidFill>
                <a:latin typeface="Arial"/>
              </a:rPr>
              <a:t>Организовал несколько экспедиций в Северную и Восточную Африку для изучения культурных растений.</a:t>
            </a:r>
            <a:endParaRPr lang="ru-RU" sz="2800" b="0" strike="noStrike" spc="-1">
              <a:solidFill>
                <a:srgbClr val="FFFFFF"/>
              </a:solidFill>
              <a:latin typeface="XO Orie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p15="http://schemas.microsoft.com/office/powerpoint/2012/main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5" name="TextBox 404"/>
          <p:cNvSpPr txBox="1"/>
          <p:nvPr/>
        </p:nvSpPr>
        <p:spPr>
          <a:xfrm>
            <a:off x="2160000" y="0"/>
            <a:ext cx="6840000" cy="1142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r>
              <a:rPr lang="ru-RU" sz="3200" b="1" strike="noStrike" spc="-1" dirty="0">
                <a:solidFill>
                  <a:srgbClr val="FFFFFF"/>
                </a:solidFill>
                <a:latin typeface="Calibri"/>
              </a:rPr>
              <a:t>Установите соответствие</a:t>
            </a:r>
            <a:br>
              <a:rPr sz="3200" dirty="0"/>
            </a:br>
            <a:r>
              <a:rPr lang="ru-RU" sz="3200" b="1" strike="noStrike" spc="-1" dirty="0">
                <a:solidFill>
                  <a:srgbClr val="FFFFFF"/>
                </a:solidFill>
                <a:latin typeface="Calibri"/>
              </a:rPr>
              <a:t> между путешественником и его открытием</a:t>
            </a:r>
          </a:p>
        </p:txBody>
      </p:sp>
      <p:graphicFrame>
        <p:nvGraphicFramePr>
          <p:cNvPr id="406" name="Таблица 405"/>
          <p:cNvGraphicFramePr/>
          <p:nvPr>
            <p:extLst>
              <p:ext uri="{D42A27DB-BD31-4B8C-83A1-F6EECF244321}">
                <p14:modId xmlns:p14="http://schemas.microsoft.com/office/powerpoint/2010/main" val="2023428379"/>
              </p:ext>
            </p:extLst>
          </p:nvPr>
        </p:nvGraphicFramePr>
        <p:xfrm>
          <a:off x="310243" y="1436913"/>
          <a:ext cx="8755072" cy="5331280"/>
        </p:xfrm>
        <a:graphic>
          <a:graphicData uri="http://schemas.openxmlformats.org/drawingml/2006/table">
            <a:tbl>
              <a:tblPr/>
              <a:tblGrid>
                <a:gridCol w="21716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5834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47648">
                <a:tc>
                  <a:txBody>
                    <a:bodyPr/>
                    <a:lstStyle/>
                    <a:p>
                      <a:r>
                        <a:rPr lang="ru-RU" sz="1800" b="0" strike="noStrike" spc="-1">
                          <a:latin typeface="XO Oriel"/>
                        </a:rPr>
                        <a:t> 1. Васко да Гама</a:t>
                      </a: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0" strike="noStrike" spc="-1">
                          <a:latin typeface="XO Oriel"/>
                        </a:rPr>
                        <a:t>а) возглавил экспедицию для изучения культурных растений(1926-1927 гг.)</a:t>
                      </a: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B3B3B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26691">
                <a:tc>
                  <a:txBody>
                    <a:bodyPr/>
                    <a:lstStyle/>
                    <a:p>
                      <a:r>
                        <a:rPr lang="ru-RU" sz="1800" b="0" strike="noStrike" spc="-1">
                          <a:latin typeface="XO Oriel"/>
                        </a:rPr>
                        <a:t>2.  Давид Ливингстон</a:t>
                      </a: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0" strike="noStrike" spc="-1">
                          <a:latin typeface="XO Oriel"/>
                        </a:rPr>
                        <a:t>б) путешествовал по Центральной и Восточной Африке в конце 19 века.</a:t>
                      </a: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326691">
                <a:tc>
                  <a:txBody>
                    <a:bodyPr/>
                    <a:lstStyle/>
                    <a:p>
                      <a:r>
                        <a:rPr lang="ru-RU" sz="1800" b="0" strike="noStrike" spc="-1">
                          <a:latin typeface="XO Oriel"/>
                        </a:rPr>
                        <a:t>3. В.В.Юнкер</a:t>
                      </a: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0" strike="noStrike" spc="-1" dirty="0">
                          <a:latin typeface="XO Oriel"/>
                        </a:rPr>
                        <a:t>в) в середине 19 века пересек Африку с Запада на Восток, открыл водопад на реке Замбези</a:t>
                      </a: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E6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30250">
                <a:tc>
                  <a:txBody>
                    <a:bodyPr/>
                    <a:lstStyle/>
                    <a:p>
                      <a:r>
                        <a:rPr lang="ru-RU" sz="1800" b="0" strike="noStrike" spc="-1">
                          <a:latin typeface="XO Oriel"/>
                        </a:rPr>
                        <a:t>4. Н.И.Вавилов</a:t>
                      </a: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0" strike="noStrike" spc="-1" dirty="0">
                          <a:latin typeface="XO Oriel"/>
                        </a:rPr>
                        <a:t>г) в 1498 году обогнул Южную Африку, прошел вдоль восточных берегов материка</a:t>
                      </a: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p15="http://schemas.microsoft.com/office/powerpoint/2012/main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7" name="TextBox 406"/>
          <p:cNvSpPr txBox="1"/>
          <p:nvPr/>
        </p:nvSpPr>
        <p:spPr>
          <a:xfrm>
            <a:off x="1412421" y="1774440"/>
            <a:ext cx="4996543" cy="4103846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4000" b="0" strike="noStrike" spc="-1" dirty="0">
                <a:solidFill>
                  <a:srgbClr val="FFFFFF"/>
                </a:solidFill>
                <a:latin typeface="Calibri"/>
              </a:rPr>
              <a:t>Проверка</a:t>
            </a:r>
          </a:p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3200" b="0" strike="noStrike" spc="-1" dirty="0">
                <a:solidFill>
                  <a:srgbClr val="FFFFFF"/>
                </a:solidFill>
                <a:latin typeface="Calibri"/>
              </a:rPr>
              <a:t>1-г</a:t>
            </a:r>
          </a:p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3200" b="0" strike="noStrike" spc="-1" dirty="0">
                <a:solidFill>
                  <a:srgbClr val="FFFFFF"/>
                </a:solidFill>
                <a:latin typeface="Calibri"/>
              </a:rPr>
              <a:t>2-в</a:t>
            </a:r>
          </a:p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3200" b="0" strike="noStrike" spc="-1" dirty="0">
                <a:solidFill>
                  <a:srgbClr val="FFFFFF"/>
                </a:solidFill>
                <a:latin typeface="Calibri"/>
              </a:rPr>
              <a:t>3-б</a:t>
            </a:r>
          </a:p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3200" b="0" strike="noStrike" spc="-1" dirty="0">
                <a:solidFill>
                  <a:srgbClr val="FFFFFF"/>
                </a:solidFill>
                <a:latin typeface="Calibri"/>
              </a:rPr>
              <a:t>4-а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2" name="Рукописный ввод 1">
                <a:extLst>
                  <a:ext uri="{FF2B5EF4-FFF2-40B4-BE49-F238E27FC236}">
                    <a16:creationId xmlns:a16="http://schemas.microsoft.com/office/drawing/2014/main" id="{8E2BFE28-26F2-E251-27D1-B3A935D9A0CF}"/>
                  </a:ext>
                </a:extLst>
              </p14:cNvPr>
              <p14:cNvContentPartPr/>
              <p14:nvPr/>
            </p14:nvContentPartPr>
            <p14:xfrm>
              <a:off x="3582843" y="2783877"/>
              <a:ext cx="360" cy="360"/>
            </p14:xfrm>
          </p:contentPart>
        </mc:Choice>
        <mc:Fallback xmlns="">
          <p:pic>
            <p:nvPicPr>
              <p:cNvPr id="2" name="Рукописный ввод 1">
                <a:extLst>
                  <a:ext uri="{FF2B5EF4-FFF2-40B4-BE49-F238E27FC236}">
                    <a16:creationId xmlns:a16="http://schemas.microsoft.com/office/drawing/2014/main" id="{8E2BFE28-26F2-E251-27D1-B3A935D9A0CF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574203" y="2775237"/>
                <a:ext cx="18000" cy="18000"/>
              </a:xfrm>
              <a:prstGeom prst="rect">
                <a:avLst/>
              </a:prstGeom>
            </p:spPr>
          </p:pic>
        </mc:Fallback>
      </mc:AlternateContent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p15="http://schemas.microsoft.com/office/powerpoint/2012/main"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8" name="TextBox 407"/>
          <p:cNvSpPr txBox="1"/>
          <p:nvPr/>
        </p:nvSpPr>
        <p:spPr>
          <a:xfrm>
            <a:off x="1845000" y="32040"/>
            <a:ext cx="7282800" cy="1142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r>
              <a:rPr lang="ru-RU" sz="6600" b="1" strike="noStrike" spc="-1">
                <a:solidFill>
                  <a:srgbClr val="FFFFFF"/>
                </a:solidFill>
                <a:latin typeface="Calibri"/>
              </a:rPr>
              <a:t>    Синквейн</a:t>
            </a:r>
          </a:p>
        </p:txBody>
      </p:sp>
      <p:sp>
        <p:nvSpPr>
          <p:cNvPr id="409" name="TextBox 408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>
            <a:normAutofit fontScale="92500"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3200" b="0" strike="noStrike" spc="-1">
                <a:solidFill>
                  <a:srgbClr val="FFFFFF"/>
                </a:solidFill>
                <a:latin typeface="Calibri"/>
              </a:rPr>
              <a:t>1 строка - тема (одно существительное)</a:t>
            </a:r>
          </a:p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3200" b="0" strike="noStrike" spc="-1">
                <a:solidFill>
                  <a:srgbClr val="FFFFFF"/>
                </a:solidFill>
                <a:latin typeface="Calibri"/>
              </a:rPr>
              <a:t>2 строка- описание темы ( два прилагательных)</a:t>
            </a:r>
          </a:p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3200" b="0" strike="noStrike" spc="-1">
                <a:solidFill>
                  <a:srgbClr val="FFFFFF"/>
                </a:solidFill>
                <a:latin typeface="Calibri"/>
              </a:rPr>
              <a:t>3 строка — описание действия темы (три глагола)</a:t>
            </a:r>
          </a:p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3200" b="0" strike="noStrike" spc="-1">
                <a:solidFill>
                  <a:srgbClr val="FFFFFF"/>
                </a:solidFill>
                <a:latin typeface="Calibri"/>
              </a:rPr>
              <a:t>4 строка — фраза из четырех значимых слов, выражающая отношение к теме;</a:t>
            </a:r>
          </a:p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3200" b="0" strike="noStrike" spc="-1">
                <a:solidFill>
                  <a:srgbClr val="FFFFFF"/>
                </a:solidFill>
                <a:latin typeface="Calibri"/>
              </a:rPr>
              <a:t>5 строка — синоним, обобщающий или расширяющий смысл темы ( одно слово)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p15="http://schemas.microsoft.com/office/powerpoint/2012/main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Заголовок 1"/>
          <p:cNvSpPr txBox="1"/>
          <p:nvPr/>
        </p:nvSpPr>
        <p:spPr>
          <a:xfrm>
            <a:off x="274680" y="598821"/>
            <a:ext cx="8343720" cy="125352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3600" b="1" strike="noStrike" spc="-1" dirty="0">
                <a:solidFill>
                  <a:srgbClr val="FFFFFF"/>
                </a:solidFill>
                <a:latin typeface="Calibri"/>
              </a:rPr>
              <a:t>«Особенности южных материков Земли. </a:t>
            </a:r>
            <a:br>
              <a:rPr sz="3600" dirty="0"/>
            </a:br>
            <a:r>
              <a:rPr lang="ru-RU" sz="3600" b="1" strike="noStrike" spc="-1" dirty="0">
                <a:solidFill>
                  <a:srgbClr val="FFFFFF"/>
                </a:solidFill>
                <a:latin typeface="Calibri"/>
              </a:rPr>
              <a:t>Африка. Географическое положение и история исследования Африки. </a:t>
            </a:r>
            <a:br>
              <a:rPr dirty="0"/>
            </a:br>
            <a:endParaRPr lang="ru-RU" sz="2800" b="0" strike="noStrike" spc="-1" dirty="0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15" name="Rectangle 3_0"/>
          <p:cNvSpPr/>
          <p:nvPr/>
        </p:nvSpPr>
        <p:spPr>
          <a:xfrm>
            <a:off x="1513080" y="5400000"/>
            <a:ext cx="5866920" cy="1383540"/>
          </a:xfrm>
          <a:prstGeom prst="rect">
            <a:avLst/>
          </a:prstGeom>
          <a:noFill/>
          <a:ln w="9525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2800" b="1" strike="noStrike" spc="-1" dirty="0">
                <a:solidFill>
                  <a:srgbClr val="FFFFFF"/>
                </a:solidFill>
                <a:latin typeface="Calibri"/>
              </a:rPr>
              <a:t>Учитель географии </a:t>
            </a:r>
            <a:r>
              <a:rPr lang="ru-RU" sz="2800" b="1" strike="noStrike" spc="-1" dirty="0" err="1">
                <a:solidFill>
                  <a:srgbClr val="FFFFFF"/>
                </a:solidFill>
                <a:latin typeface="Calibri"/>
              </a:rPr>
              <a:t>Дубкинской</a:t>
            </a:r>
            <a:r>
              <a:rPr lang="ru-RU" sz="2800" b="1" strike="noStrike" spc="-1" dirty="0">
                <a:solidFill>
                  <a:srgbClr val="FFFFFF"/>
                </a:solidFill>
                <a:latin typeface="Calibri"/>
              </a:rPr>
              <a:t> СОШ </a:t>
            </a:r>
            <a:r>
              <a:rPr lang="ru-RU" sz="2800" b="1" strike="noStrike" spc="-1" dirty="0" err="1">
                <a:solidFill>
                  <a:srgbClr val="FFFFFF"/>
                </a:solidFill>
                <a:latin typeface="Calibri"/>
              </a:rPr>
              <a:t>им.Н.Салимханова</a:t>
            </a:r>
            <a:endParaRPr lang="ru-RU" sz="2800" b="0" strike="noStrike" spc="-1" dirty="0">
              <a:latin typeface="XO Oriel"/>
            </a:endParaRPr>
          </a:p>
          <a:p>
            <a:pPr algn="ctr">
              <a:lnSpc>
                <a:spcPct val="100000"/>
              </a:lnSpc>
            </a:pPr>
            <a:r>
              <a:rPr lang="ru-RU" sz="2800" b="1" strike="noStrike" spc="-1" dirty="0">
                <a:solidFill>
                  <a:srgbClr val="FFFFFF"/>
                </a:solidFill>
                <a:latin typeface="Calibri"/>
              </a:rPr>
              <a:t>Гасанова Сабина Хасановна</a:t>
            </a:r>
            <a:endParaRPr lang="ru-RU" sz="2800" b="0" strike="noStrike" spc="-1" dirty="0">
              <a:latin typeface="XO Orie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p15="http://schemas.microsoft.com/office/powerpoint/2012/main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Мир путешествий  Африка_Trim">
            <a:hlinkClick r:id="" action="ppaction://media"/>
            <a:extLst>
              <a:ext uri="{FF2B5EF4-FFF2-40B4-BE49-F238E27FC236}">
                <a16:creationId xmlns:a16="http://schemas.microsoft.com/office/drawing/2014/main" id="{841A81F2-A449-E0B0-7811-1EB0EEA51B65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7517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124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" name="TextBox 409"/>
          <p:cNvSpPr txBox="1"/>
          <p:nvPr/>
        </p:nvSpPr>
        <p:spPr>
          <a:xfrm>
            <a:off x="2700000" y="0"/>
            <a:ext cx="7282800" cy="1142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r>
              <a:rPr lang="ru-RU" sz="1800" b="0" strike="noStrike" spc="-1">
                <a:solidFill>
                  <a:srgbClr val="000000"/>
                </a:solidFill>
                <a:latin typeface="Calibri"/>
              </a:rPr>
              <a:t> </a:t>
            </a:r>
            <a:r>
              <a:rPr lang="ru-RU" sz="6000" b="1" strike="noStrike" spc="-1">
                <a:solidFill>
                  <a:srgbClr val="FFFFFF"/>
                </a:solidFill>
                <a:latin typeface="Calibri"/>
              </a:rPr>
              <a:t>Рефлексия </a:t>
            </a:r>
            <a:endParaRPr lang="ru-RU" sz="6000" b="0" strike="noStrike" spc="-1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411" name="Рисунок 410"/>
          <p:cNvPicPr/>
          <p:nvPr/>
        </p:nvPicPr>
        <p:blipFill>
          <a:blip r:embed="rId2"/>
          <a:stretch/>
        </p:blipFill>
        <p:spPr>
          <a:xfrm>
            <a:off x="0" y="1383956"/>
            <a:ext cx="9144000" cy="5474043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p15="http://schemas.microsoft.com/office/powerpoint/2012/main">
      <p:transition spd="med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2" name="TextBox 411"/>
          <p:cNvSpPr txBox="1"/>
          <p:nvPr/>
        </p:nvSpPr>
        <p:spPr>
          <a:xfrm>
            <a:off x="2340000" y="117360"/>
            <a:ext cx="7282800" cy="1142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r>
              <a:rPr lang="ru-RU" sz="5400" b="1" strike="noStrike" spc="-1">
                <a:solidFill>
                  <a:srgbClr val="FFFFFF"/>
                </a:solidFill>
                <a:latin typeface="Calibri"/>
              </a:rPr>
              <a:t>Домашнее задание</a:t>
            </a:r>
          </a:p>
        </p:txBody>
      </p:sp>
      <p:pic>
        <p:nvPicPr>
          <p:cNvPr id="413" name="Рисунок 412"/>
          <p:cNvPicPr/>
          <p:nvPr/>
        </p:nvPicPr>
        <p:blipFill>
          <a:blip r:embed="rId2"/>
          <a:stretch/>
        </p:blipFill>
        <p:spPr>
          <a:xfrm>
            <a:off x="121328" y="1466409"/>
            <a:ext cx="8901343" cy="5148647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p15="http://schemas.microsoft.com/office/powerpoint/2012/main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TextBox 208"/>
          <p:cNvSpPr txBox="1"/>
          <p:nvPr/>
        </p:nvSpPr>
        <p:spPr>
          <a:xfrm>
            <a:off x="2340000" y="32040"/>
            <a:ext cx="7282800" cy="1142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r>
              <a:rPr lang="ru-RU" sz="8800" b="0" strike="noStrike" spc="-1">
                <a:solidFill>
                  <a:srgbClr val="FFFFFF"/>
                </a:solidFill>
                <a:latin typeface="Calibri"/>
              </a:rPr>
              <a:t>География </a:t>
            </a:r>
          </a:p>
        </p:txBody>
      </p:sp>
      <p:sp>
        <p:nvSpPr>
          <p:cNvPr id="210" name="TextBox 209"/>
          <p:cNvSpPr txBox="1"/>
          <p:nvPr/>
        </p:nvSpPr>
        <p:spPr>
          <a:xfrm>
            <a:off x="387000" y="1620000"/>
            <a:ext cx="8253000" cy="46234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>
            <a:noAutofit/>
          </a:bodyPr>
          <a:lstStyle/>
          <a:p>
            <a:r>
              <a:rPr lang="ru-RU" sz="2000" b="1" strike="noStrike" spc="-1">
                <a:solidFill>
                  <a:srgbClr val="FFFFFF"/>
                </a:solidFill>
                <a:latin typeface="XO Oriel"/>
                <a:ea typeface="Times New Roman"/>
              </a:rPr>
              <a:t>Цель урока:</a:t>
            </a:r>
            <a:endParaRPr lang="ru-RU" sz="2000" b="0" strike="noStrike" spc="-1">
              <a:solidFill>
                <a:srgbClr val="FFFFFF"/>
              </a:solidFill>
              <a:latin typeface="XO Oriel"/>
            </a:endParaRPr>
          </a:p>
          <a:p>
            <a:r>
              <a:rPr lang="ru-RU" sz="2000" b="1" strike="noStrike" spc="-1">
                <a:solidFill>
                  <a:srgbClr val="FFFFFF"/>
                </a:solidFill>
                <a:latin typeface="XO Oriel"/>
                <a:ea typeface="Times New Roman"/>
              </a:rPr>
              <a:t>1.</a:t>
            </a:r>
            <a:r>
              <a:rPr lang="ru-RU" sz="2000" b="0" strike="noStrike" spc="-1">
                <a:solidFill>
                  <a:srgbClr val="FFFFFF"/>
                </a:solidFill>
                <a:latin typeface="XO Oriel"/>
                <a:ea typeface="Times New Roman"/>
              </a:rPr>
              <a:t>Формирование у учащихся приема самостоятельного составления характеристики географического положения материка.</a:t>
            </a:r>
            <a:endParaRPr lang="ru-RU" sz="2000" b="0" strike="noStrike" spc="-1">
              <a:solidFill>
                <a:srgbClr val="FFFFFF"/>
              </a:solidFill>
              <a:latin typeface="XO Oriel"/>
            </a:endParaRPr>
          </a:p>
          <a:p>
            <a:r>
              <a:rPr lang="ru-RU" sz="2000" b="1" strike="noStrike" spc="-1">
                <a:solidFill>
                  <a:srgbClr val="FFFFFF"/>
                </a:solidFill>
                <a:latin typeface="XO Oriel"/>
                <a:ea typeface="Times New Roman"/>
              </a:rPr>
              <a:t>2</a:t>
            </a:r>
            <a:r>
              <a:rPr lang="ru-RU" sz="2000" b="0" strike="noStrike" spc="-1">
                <a:solidFill>
                  <a:srgbClr val="FFFFFF"/>
                </a:solidFill>
                <a:latin typeface="XO Oriel"/>
                <a:ea typeface="Times New Roman"/>
              </a:rPr>
              <a:t>.Совершенствование умений работать:</a:t>
            </a:r>
            <a:endParaRPr lang="ru-RU" sz="2000" b="0" strike="noStrike" spc="-1">
              <a:solidFill>
                <a:srgbClr val="FFFFFF"/>
              </a:solidFill>
              <a:latin typeface="XO Oriel"/>
            </a:endParaRPr>
          </a:p>
          <a:p>
            <a:r>
              <a:rPr lang="ru-RU" sz="2000" b="0" strike="noStrike" spc="-1">
                <a:solidFill>
                  <a:srgbClr val="FFFFFF"/>
                </a:solidFill>
                <a:latin typeface="XO Oriel"/>
                <a:ea typeface="Times New Roman"/>
              </a:rPr>
              <a:t>- с градусной сетью карты (определение координат крайних точек);</a:t>
            </a:r>
            <a:endParaRPr lang="ru-RU" sz="2000" b="0" strike="noStrike" spc="-1">
              <a:solidFill>
                <a:srgbClr val="FFFFFF"/>
              </a:solidFill>
              <a:latin typeface="XO Oriel"/>
            </a:endParaRPr>
          </a:p>
          <a:p>
            <a:r>
              <a:rPr lang="ru-RU" sz="2000" b="0" strike="noStrike" spc="-1">
                <a:solidFill>
                  <a:srgbClr val="FFFFFF"/>
                </a:solidFill>
                <a:latin typeface="XO Oriel"/>
                <a:ea typeface="Times New Roman"/>
              </a:rPr>
              <a:t>-с контурной картой;</a:t>
            </a:r>
            <a:endParaRPr lang="ru-RU" sz="2000" b="0" strike="noStrike" spc="-1">
              <a:solidFill>
                <a:srgbClr val="FFFFFF"/>
              </a:solidFill>
              <a:latin typeface="XO Oriel"/>
            </a:endParaRPr>
          </a:p>
          <a:p>
            <a:r>
              <a:rPr lang="ru-RU" sz="2000" b="1" strike="noStrike" spc="-1">
                <a:solidFill>
                  <a:srgbClr val="FFFFFF"/>
                </a:solidFill>
                <a:latin typeface="XO Oriel"/>
                <a:ea typeface="Times New Roman"/>
              </a:rPr>
              <a:t>3</a:t>
            </a:r>
            <a:r>
              <a:rPr lang="ru-RU" sz="2000" b="0" strike="noStrike" spc="-1">
                <a:solidFill>
                  <a:srgbClr val="FFFFFF"/>
                </a:solidFill>
                <a:latin typeface="XO Oriel"/>
                <a:ea typeface="Times New Roman"/>
              </a:rPr>
              <a:t>.Формирование умения оценивать влияние географического положения на особенности природы материка</a:t>
            </a:r>
            <a:endParaRPr lang="ru-RU" sz="2000" b="0" strike="noStrike" spc="-1">
              <a:solidFill>
                <a:srgbClr val="FFFFFF"/>
              </a:solidFill>
              <a:latin typeface="XO Oriel"/>
            </a:endParaRPr>
          </a:p>
          <a:p>
            <a:endParaRPr lang="ru-RU" sz="2000" b="0" strike="noStrike" spc="-1">
              <a:solidFill>
                <a:srgbClr val="FFFFFF"/>
              </a:solidFill>
              <a:latin typeface="XO Oriel"/>
            </a:endParaRPr>
          </a:p>
          <a:p>
            <a:r>
              <a:rPr lang="ru-RU" sz="2000" b="1" strike="noStrike" spc="-1">
                <a:solidFill>
                  <a:srgbClr val="FFFFFF"/>
                </a:solidFill>
                <a:latin typeface="XO Oriel"/>
                <a:ea typeface="Times New Roman"/>
              </a:rPr>
              <a:t>Задачи урока:</a:t>
            </a:r>
            <a:endParaRPr lang="ru-RU" sz="2000" b="0" strike="noStrike" spc="-1">
              <a:solidFill>
                <a:srgbClr val="FFFFFF"/>
              </a:solidFill>
              <a:latin typeface="XO Oriel"/>
            </a:endParaRPr>
          </a:p>
          <a:p>
            <a:r>
              <a:rPr lang="ru-RU" sz="2000" b="0" strike="noStrike" spc="-1">
                <a:solidFill>
                  <a:srgbClr val="FFFFFF"/>
                </a:solidFill>
                <a:latin typeface="XO Oriel"/>
                <a:ea typeface="Times New Roman"/>
              </a:rPr>
              <a:t>-изучить географическое положение, особенности природы континента Африка (образовательная);</a:t>
            </a:r>
            <a:endParaRPr lang="ru-RU" sz="2000" b="0" strike="noStrike" spc="-1">
              <a:solidFill>
                <a:srgbClr val="FFFFFF"/>
              </a:solidFill>
              <a:latin typeface="XO Oriel"/>
            </a:endParaRPr>
          </a:p>
          <a:p>
            <a:r>
              <a:rPr lang="ru-RU" sz="2000" b="0" strike="noStrike" spc="-1">
                <a:solidFill>
                  <a:srgbClr val="FFFFFF"/>
                </a:solidFill>
                <a:latin typeface="XO Oriel"/>
                <a:ea typeface="Times New Roman"/>
              </a:rPr>
              <a:t>-закрепить навык работы с контурными картами (развивающая);</a:t>
            </a:r>
            <a:endParaRPr lang="ru-RU" sz="2000" b="0" strike="noStrike" spc="-1">
              <a:solidFill>
                <a:srgbClr val="FFFFFF"/>
              </a:solidFill>
              <a:latin typeface="XO Oriel"/>
            </a:endParaRPr>
          </a:p>
          <a:p>
            <a:r>
              <a:rPr lang="ru-RU" sz="2000" b="0" strike="noStrike" spc="-1">
                <a:solidFill>
                  <a:srgbClr val="FFFFFF"/>
                </a:solidFill>
                <a:latin typeface="XO Oriel"/>
                <a:ea typeface="Times New Roman"/>
              </a:rPr>
              <a:t>-воспитание аккуратности, усидчивости, трудолюбию, самостоятельности и ответственности (воспитательная).</a:t>
            </a:r>
            <a:endParaRPr lang="ru-RU" sz="2000" b="0" strike="noStrike" spc="-1">
              <a:solidFill>
                <a:srgbClr val="FFFFFF"/>
              </a:solidFill>
              <a:latin typeface="XO Orie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p15="http://schemas.microsoft.com/office/powerpoint/2012/main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AutoShape 3"/>
          <p:cNvSpPr/>
          <p:nvPr/>
        </p:nvSpPr>
        <p:spPr>
          <a:xfrm rot="18445200">
            <a:off x="2736720" y="3817800"/>
            <a:ext cx="1655280" cy="595080"/>
          </a:xfrm>
          <a:prstGeom prst="rightArrow">
            <a:avLst>
              <a:gd name="adj1" fmla="val 49380"/>
              <a:gd name="adj2" fmla="val 68709"/>
            </a:avLst>
          </a:prstGeom>
          <a:gradFill rotWithShape="0">
            <a:gsLst>
              <a:gs pos="0">
                <a:srgbClr val="595959">
                  <a:alpha val="0"/>
                </a:srgbClr>
              </a:gs>
              <a:gs pos="100000">
                <a:srgbClr val="C0C0C0"/>
              </a:gs>
            </a:gsLst>
            <a:lin ang="18444000"/>
          </a:gradFill>
          <a:ln w="9525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17" name="AutoShape 4"/>
          <p:cNvSpPr/>
          <p:nvPr/>
        </p:nvSpPr>
        <p:spPr>
          <a:xfrm rot="3096600">
            <a:off x="4815360" y="3770280"/>
            <a:ext cx="1507680" cy="615600"/>
          </a:xfrm>
          <a:prstGeom prst="rightArrow">
            <a:avLst>
              <a:gd name="adj1" fmla="val 49380"/>
              <a:gd name="adj2" fmla="val 60486"/>
            </a:avLst>
          </a:prstGeom>
          <a:gradFill rotWithShape="0">
            <a:gsLst>
              <a:gs pos="0">
                <a:srgbClr val="595959">
                  <a:alpha val="0"/>
                </a:srgbClr>
              </a:gs>
              <a:gs pos="100000">
                <a:srgbClr val="C0C0C0"/>
              </a:gs>
            </a:gsLst>
            <a:lin ang="3096000"/>
          </a:gradFill>
          <a:ln w="9525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18" name="AutoShape 5"/>
          <p:cNvSpPr/>
          <p:nvPr/>
        </p:nvSpPr>
        <p:spPr>
          <a:xfrm rot="10800000">
            <a:off x="3813480" y="5039640"/>
            <a:ext cx="1596600" cy="595080"/>
          </a:xfrm>
          <a:prstGeom prst="rightArrow">
            <a:avLst>
              <a:gd name="adj1" fmla="val 49380"/>
              <a:gd name="adj2" fmla="val 66272"/>
            </a:avLst>
          </a:prstGeom>
          <a:gradFill rotWithShape="0">
            <a:gsLst>
              <a:gs pos="0">
                <a:srgbClr val="595959">
                  <a:alpha val="0"/>
                </a:srgbClr>
              </a:gs>
              <a:gs pos="100000">
                <a:srgbClr val="C0C0C0"/>
              </a:gs>
            </a:gsLst>
            <a:lin ang="10800000"/>
          </a:gradFill>
          <a:ln w="9525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19" name="Rectangle 6"/>
          <p:cNvSpPr/>
          <p:nvPr/>
        </p:nvSpPr>
        <p:spPr>
          <a:xfrm>
            <a:off x="304920" y="4038480"/>
            <a:ext cx="2895120" cy="303480"/>
          </a:xfrm>
          <a:prstGeom prst="rect">
            <a:avLst/>
          </a:prstGeom>
          <a:noFill/>
          <a:ln w="9525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grpSp>
        <p:nvGrpSpPr>
          <p:cNvPr id="220" name="Group 7"/>
          <p:cNvGrpSpPr/>
          <p:nvPr/>
        </p:nvGrpSpPr>
        <p:grpSpPr>
          <a:xfrm>
            <a:off x="3060000" y="1336680"/>
            <a:ext cx="2991960" cy="2623320"/>
            <a:chOff x="3060000" y="1336680"/>
            <a:chExt cx="2991960" cy="2623320"/>
          </a:xfrm>
        </p:grpSpPr>
        <p:sp>
          <p:nvSpPr>
            <p:cNvPr id="221" name="Oval 8"/>
            <p:cNvSpPr/>
            <p:nvPr/>
          </p:nvSpPr>
          <p:spPr>
            <a:xfrm>
              <a:off x="3060000" y="1424880"/>
              <a:ext cx="2991960" cy="2535120"/>
            </a:xfrm>
            <a:prstGeom prst="ellipse">
              <a:avLst/>
            </a:prstGeom>
            <a:solidFill>
              <a:schemeClr val="accent1"/>
            </a:solidFill>
            <a:ln w="63500">
              <a:solidFill>
                <a:srgbClr val="DDDDDD">
                  <a:alpha val="70000"/>
                </a:srgbClr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pic>
          <p:nvPicPr>
            <p:cNvPr id="222" name="Picture 9" descr="cir_lighteffect0"/>
            <p:cNvPicPr/>
            <p:nvPr/>
          </p:nvPicPr>
          <p:blipFill>
            <a:blip r:embed="rId2"/>
            <a:stretch/>
          </p:blipFill>
          <p:spPr>
            <a:xfrm>
              <a:off x="3314160" y="1336680"/>
              <a:ext cx="2468520" cy="2117880"/>
            </a:xfrm>
            <a:prstGeom prst="rect">
              <a:avLst/>
            </a:prstGeom>
            <a:ln w="9525">
              <a:noFill/>
            </a:ln>
          </p:spPr>
        </p:pic>
      </p:grpSp>
      <p:sp>
        <p:nvSpPr>
          <p:cNvPr id="223" name="Rectangle 10"/>
          <p:cNvSpPr/>
          <p:nvPr/>
        </p:nvSpPr>
        <p:spPr>
          <a:xfrm>
            <a:off x="3675240" y="2335320"/>
            <a:ext cx="1412640" cy="364680"/>
          </a:xfrm>
          <a:prstGeom prst="rect">
            <a:avLst/>
          </a:prstGeom>
          <a:noFill/>
          <a:ln w="9525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1800" b="1" strike="noStrike" spc="-1">
                <a:solidFill>
                  <a:srgbClr val="F8F8F8"/>
                </a:solidFill>
                <a:latin typeface="Arial"/>
              </a:rPr>
              <a:t>об Африке</a:t>
            </a:r>
            <a:endParaRPr lang="ru-RU" sz="1800" b="0" strike="noStrike" spc="-1">
              <a:latin typeface="XO Oriel"/>
            </a:endParaRPr>
          </a:p>
        </p:txBody>
      </p:sp>
      <p:grpSp>
        <p:nvGrpSpPr>
          <p:cNvPr id="224" name="Group 11"/>
          <p:cNvGrpSpPr/>
          <p:nvPr/>
        </p:nvGrpSpPr>
        <p:grpSpPr>
          <a:xfrm>
            <a:off x="5400000" y="4680000"/>
            <a:ext cx="2799360" cy="2006280"/>
            <a:chOff x="5400000" y="4680000"/>
            <a:chExt cx="2799360" cy="2006280"/>
          </a:xfrm>
        </p:grpSpPr>
        <p:sp>
          <p:nvSpPr>
            <p:cNvPr id="225" name="Oval 12"/>
            <p:cNvSpPr/>
            <p:nvPr/>
          </p:nvSpPr>
          <p:spPr>
            <a:xfrm>
              <a:off x="5400000" y="4747320"/>
              <a:ext cx="2799360" cy="1938960"/>
            </a:xfrm>
            <a:prstGeom prst="ellipse">
              <a:avLst/>
            </a:prstGeom>
            <a:solidFill>
              <a:schemeClr val="accent2"/>
            </a:solidFill>
            <a:ln w="63500">
              <a:solidFill>
                <a:srgbClr val="DDDDDD">
                  <a:alpha val="70000"/>
                </a:srgbClr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pic>
          <p:nvPicPr>
            <p:cNvPr id="226" name="Picture 13" descr="cir_lighteffect0"/>
            <p:cNvPicPr/>
            <p:nvPr/>
          </p:nvPicPr>
          <p:blipFill>
            <a:blip r:embed="rId2"/>
            <a:stretch/>
          </p:blipFill>
          <p:spPr>
            <a:xfrm>
              <a:off x="5637600" y="4680000"/>
              <a:ext cx="2310120" cy="1619640"/>
            </a:xfrm>
            <a:prstGeom prst="rect">
              <a:avLst/>
            </a:prstGeom>
            <a:ln w="9525">
              <a:noFill/>
            </a:ln>
          </p:spPr>
        </p:pic>
      </p:grpSp>
      <p:sp>
        <p:nvSpPr>
          <p:cNvPr id="227" name="Rectangle 14"/>
          <p:cNvSpPr/>
          <p:nvPr/>
        </p:nvSpPr>
        <p:spPr>
          <a:xfrm>
            <a:off x="5940000" y="5215320"/>
            <a:ext cx="1461240" cy="364680"/>
          </a:xfrm>
          <a:prstGeom prst="rect">
            <a:avLst/>
          </a:prstGeom>
          <a:noFill/>
          <a:ln w="9525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1800" b="1" strike="noStrike" spc="-1" dirty="0">
                <a:solidFill>
                  <a:srgbClr val="F8F8F8"/>
                </a:solidFill>
                <a:latin typeface="Arial"/>
              </a:rPr>
              <a:t>Я уже знаю</a:t>
            </a:r>
            <a:endParaRPr lang="ru-RU" sz="1800" b="0" strike="noStrike" spc="-1" dirty="0">
              <a:latin typeface="XO Oriel"/>
            </a:endParaRPr>
          </a:p>
        </p:txBody>
      </p:sp>
      <p:grpSp>
        <p:nvGrpSpPr>
          <p:cNvPr id="228" name="Group 15"/>
          <p:cNvGrpSpPr/>
          <p:nvPr/>
        </p:nvGrpSpPr>
        <p:grpSpPr>
          <a:xfrm>
            <a:off x="1697400" y="4653720"/>
            <a:ext cx="2241720" cy="2006280"/>
            <a:chOff x="1697400" y="4653720"/>
            <a:chExt cx="2241720" cy="2006280"/>
          </a:xfrm>
        </p:grpSpPr>
        <p:sp>
          <p:nvSpPr>
            <p:cNvPr id="229" name="Oval 16"/>
            <p:cNvSpPr/>
            <p:nvPr/>
          </p:nvSpPr>
          <p:spPr>
            <a:xfrm>
              <a:off x="1697400" y="4721040"/>
              <a:ext cx="2241720" cy="1938960"/>
            </a:xfrm>
            <a:prstGeom prst="ellipse">
              <a:avLst/>
            </a:prstGeom>
            <a:solidFill>
              <a:schemeClr val="hlink"/>
            </a:solidFill>
            <a:ln w="63500">
              <a:solidFill>
                <a:srgbClr val="DDDDDD">
                  <a:alpha val="70000"/>
                </a:srgbClr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pic>
          <p:nvPicPr>
            <p:cNvPr id="230" name="Picture 17" descr="cir_lighteffect0"/>
            <p:cNvPicPr/>
            <p:nvPr/>
          </p:nvPicPr>
          <p:blipFill>
            <a:blip r:embed="rId2"/>
            <a:stretch/>
          </p:blipFill>
          <p:spPr>
            <a:xfrm>
              <a:off x="1888560" y="4653720"/>
              <a:ext cx="1849680" cy="1619640"/>
            </a:xfrm>
            <a:prstGeom prst="rect">
              <a:avLst/>
            </a:prstGeom>
            <a:ln w="9525">
              <a:noFill/>
            </a:ln>
          </p:spPr>
        </p:pic>
      </p:grpSp>
      <p:sp>
        <p:nvSpPr>
          <p:cNvPr id="231" name="Rectangle 18"/>
          <p:cNvSpPr/>
          <p:nvPr/>
        </p:nvSpPr>
        <p:spPr>
          <a:xfrm>
            <a:off x="2160000" y="5395320"/>
            <a:ext cx="1741680" cy="364680"/>
          </a:xfrm>
          <a:prstGeom prst="rect">
            <a:avLst/>
          </a:prstGeom>
          <a:noFill/>
          <a:ln w="9525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1800" b="1" strike="noStrike" spc="-1" dirty="0">
                <a:solidFill>
                  <a:srgbClr val="F8F8F8"/>
                </a:solidFill>
                <a:latin typeface="Arial"/>
              </a:rPr>
              <a:t>Я хочу узнать</a:t>
            </a:r>
            <a:endParaRPr lang="ru-RU" sz="1800" b="0" strike="noStrike" spc="-1" dirty="0">
              <a:latin typeface="XO Oriel"/>
            </a:endParaRPr>
          </a:p>
        </p:txBody>
      </p:sp>
      <p:sp>
        <p:nvSpPr>
          <p:cNvPr id="232" name="Rectangle 20"/>
          <p:cNvSpPr/>
          <p:nvPr/>
        </p:nvSpPr>
        <p:spPr>
          <a:xfrm>
            <a:off x="5867280" y="4114800"/>
            <a:ext cx="2895120" cy="303480"/>
          </a:xfrm>
          <a:prstGeom prst="rect">
            <a:avLst/>
          </a:prstGeom>
          <a:noFill/>
          <a:ln w="9525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33" name="Rectangle 21"/>
          <p:cNvSpPr/>
          <p:nvPr/>
        </p:nvSpPr>
        <p:spPr>
          <a:xfrm>
            <a:off x="1645920" y="1560600"/>
            <a:ext cx="6324120" cy="357840"/>
          </a:xfrm>
          <a:prstGeom prst="rect">
            <a:avLst/>
          </a:prstGeom>
          <a:noFill/>
          <a:ln w="9525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34" name="TextBox 233"/>
          <p:cNvSpPr txBox="1"/>
          <p:nvPr/>
        </p:nvSpPr>
        <p:spPr>
          <a:xfrm>
            <a:off x="1761652" y="149536"/>
            <a:ext cx="7282800" cy="1051307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/>
            <a:r>
              <a:rPr lang="ru-RU" sz="3600" b="1" strike="noStrike" spc="-1" dirty="0">
                <a:solidFill>
                  <a:srgbClr val="C00000"/>
                </a:solidFill>
                <a:latin typeface="Calibri"/>
              </a:rPr>
              <a:t>Используя  свой багаж знаний дополните предложения</a:t>
            </a:r>
            <a:r>
              <a:rPr lang="ru-RU" sz="3200" b="1" strike="noStrike" spc="-1" dirty="0">
                <a:solidFill>
                  <a:srgbClr val="C00000"/>
                </a:solidFill>
                <a:latin typeface="Calibri"/>
              </a:rPr>
              <a:t>: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p15="http://schemas.microsoft.com/office/powerpoint/2012/main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" name="Прямоугольник 4"/>
          <p:cNvPicPr/>
          <p:nvPr/>
        </p:nvPicPr>
        <p:blipFill>
          <a:blip r:embed="rId2"/>
          <a:stretch/>
        </p:blipFill>
        <p:spPr>
          <a:xfrm>
            <a:off x="1621800" y="180000"/>
            <a:ext cx="7018200" cy="1044000"/>
          </a:xfrm>
          <a:prstGeom prst="rect">
            <a:avLst/>
          </a:prstGeom>
          <a:ln w="0">
            <a:noFill/>
          </a:ln>
        </p:spPr>
      </p:pic>
      <p:pic>
        <p:nvPicPr>
          <p:cNvPr id="236" name="Рисунок 3" descr="африка на карте мира.png"/>
          <p:cNvPicPr/>
          <p:nvPr/>
        </p:nvPicPr>
        <p:blipFill>
          <a:blip r:embed="rId3"/>
          <a:stretch/>
        </p:blipFill>
        <p:spPr>
          <a:xfrm rot="19200">
            <a:off x="286200" y="1453680"/>
            <a:ext cx="8643960" cy="521496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p15="http://schemas.microsoft.com/office/powerpoint/2012/main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TextBox 212"/>
          <p:cNvSpPr txBox="1"/>
          <p:nvPr/>
        </p:nvSpPr>
        <p:spPr>
          <a:xfrm>
            <a:off x="1763486" y="2024742"/>
            <a:ext cx="6359979" cy="2808515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r>
              <a:rPr lang="ru-RU" sz="4000" b="0" strike="noStrike" spc="-1" dirty="0">
                <a:solidFill>
                  <a:srgbClr val="FFFF00"/>
                </a:solidFill>
                <a:latin typeface="Calibri"/>
              </a:rPr>
              <a:t>Просмотр видеоролика</a:t>
            </a:r>
          </a:p>
        </p:txBody>
      </p:sp>
      <p:pic>
        <p:nvPicPr>
          <p:cNvPr id="2" name="в начале Африка">
            <a:hlinkClick r:id="" action="ppaction://media"/>
            <a:extLst>
              <a:ext uri="{FF2B5EF4-FFF2-40B4-BE49-F238E27FC236}">
                <a16:creationId xmlns:a16="http://schemas.microsoft.com/office/drawing/2014/main" id="{5AD4D0F8-BBC7-7311-8747-417D993C9631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1453242"/>
            <a:ext cx="9144000" cy="51435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p15="http://schemas.microsoft.com/office/powerpoint/2012/main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021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7" name="Picture 8" descr="Afrika"/>
          <p:cNvPicPr/>
          <p:nvPr/>
        </p:nvPicPr>
        <p:blipFill>
          <a:blip r:embed="rId2"/>
          <a:stretch/>
        </p:blipFill>
        <p:spPr>
          <a:xfrm>
            <a:off x="0" y="1440000"/>
            <a:ext cx="4645080" cy="5589720"/>
          </a:xfrm>
          <a:prstGeom prst="rect">
            <a:avLst/>
          </a:prstGeom>
          <a:ln w="0">
            <a:noFill/>
          </a:ln>
        </p:spPr>
      </p:pic>
      <p:sp>
        <p:nvSpPr>
          <p:cNvPr id="238" name="WordArt 6_1"/>
          <p:cNvSpPr txBox="1"/>
          <p:nvPr/>
        </p:nvSpPr>
        <p:spPr>
          <a:xfrm>
            <a:off x="1828080" y="180000"/>
            <a:ext cx="4651920" cy="1093680"/>
          </a:xfrm>
          <a:prstGeom prst="rect">
            <a:avLst/>
          </a:prstGeom>
        </p:spPr>
        <p:txBody>
          <a:bodyPr wrap="none" lIns="90000" tIns="46800" rIns="90000" bIns="46800" anchorCtr="1">
            <a:prstTxWarp prst="textSlantUp">
              <a:avLst>
                <a:gd name="adj" fmla="val 32056"/>
              </a:avLst>
            </a:prstTxWarp>
            <a:noAutofit/>
          </a:bodyPr>
          <a:lstStyle/>
          <a:p>
            <a:pPr marL="216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400" b="1" strike="noStrike" spc="1">
                <a:ln w="9360">
                  <a:solidFill>
                    <a:srgbClr val="CC99FF"/>
                  </a:solidFill>
                  <a:miter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/>
                </a:gradFill>
                <a:effectLst>
                  <a:outerShdw dist="53966" dir="2700000">
                    <a:srgbClr val="EEEEEE">
                      <a:alpha val="80000"/>
                    </a:srgbClr>
                  </a:outerShdw>
                </a:effectLst>
                <a:latin typeface="Impact"/>
              </a:rPr>
              <a:t>Физическая карта Африки</a:t>
            </a:r>
            <a:endParaRPr lang="ru-RU" sz="2400" b="1" strike="noStrike" spc="1">
              <a:ln w="9360">
                <a:solidFill>
                  <a:srgbClr val="CC99FF"/>
                </a:solidFill>
                <a:miter/>
              </a:ln>
              <a:gradFill rotWithShape="0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/>
              </a:gradFill>
              <a:effectLst>
                <a:outerShdw dist="53966" dir="2700000">
                  <a:srgbClr val="EEEEEE">
                    <a:alpha val="80000"/>
                  </a:srgbClr>
                </a:outerShdw>
              </a:effectLst>
              <a:latin typeface="Impact"/>
              <a:ea typeface="Impact"/>
            </a:endParaRPr>
          </a:p>
        </p:txBody>
      </p:sp>
      <p:sp>
        <p:nvSpPr>
          <p:cNvPr id="239" name="Rectangle 4"/>
          <p:cNvSpPr/>
          <p:nvPr/>
        </p:nvSpPr>
        <p:spPr>
          <a:xfrm>
            <a:off x="4645080" y="1440000"/>
            <a:ext cx="4319640" cy="5250600"/>
          </a:xfrm>
          <a:prstGeom prst="rect">
            <a:avLst/>
          </a:prstGeom>
          <a:blipFill rotWithShape="0">
            <a:blip r:embed="rId3"/>
            <a:srcRect/>
            <a:stretch/>
          </a:blipFill>
          <a:ln w="28440">
            <a:solidFill>
              <a:srgbClr val="000000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ctr">
            <a:spAutoFit/>
          </a:bodyPr>
          <a:lstStyle/>
          <a:p>
            <a:pPr algn="just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900" b="1" strike="noStrike" spc="-1">
                <a:solidFill>
                  <a:srgbClr val="C00000"/>
                </a:solidFill>
                <a:latin typeface="Verdana"/>
                <a:ea typeface="Times New Roman"/>
              </a:rPr>
              <a:t>     </a:t>
            </a:r>
            <a:r>
              <a:rPr lang="ru-RU" sz="1600" b="1" strike="noStrike" spc="-1">
                <a:solidFill>
                  <a:srgbClr val="C00000"/>
                </a:solidFill>
                <a:latin typeface="Verdana"/>
                <a:ea typeface="Times New Roman"/>
              </a:rPr>
              <a:t>А́фрика — </a:t>
            </a:r>
            <a:r>
              <a:rPr lang="ru-RU" sz="1600" b="0" u="sng" strike="noStrike" spc="-1">
                <a:solidFill>
                  <a:srgbClr val="0000FF"/>
                </a:solidFill>
                <a:uFillTx/>
                <a:latin typeface="Verdana"/>
                <a:ea typeface="Times New Roman"/>
                <a:hlinkClick r:id="rId4"/>
              </a:rPr>
              <a:t>континент</a:t>
            </a:r>
            <a:r>
              <a:rPr lang="ru-RU" sz="1600" b="1" strike="noStrike" spc="-1">
                <a:solidFill>
                  <a:srgbClr val="C00000"/>
                </a:solidFill>
                <a:latin typeface="Verdana"/>
                <a:ea typeface="Times New Roman"/>
              </a:rPr>
              <a:t>, расположенный к югу от </a:t>
            </a:r>
            <a:r>
              <a:rPr lang="ru-RU" sz="1600" b="0" u="sng" strike="noStrike" spc="-1">
                <a:solidFill>
                  <a:srgbClr val="0000FF"/>
                </a:solidFill>
                <a:uFillTx/>
                <a:latin typeface="Verdana"/>
                <a:ea typeface="Times New Roman"/>
                <a:hlinkClick r:id="rId5"/>
              </a:rPr>
              <a:t>Средиземного</a:t>
            </a:r>
            <a:r>
              <a:rPr lang="ru-RU" sz="1600" b="1" strike="noStrike" spc="-1">
                <a:solidFill>
                  <a:srgbClr val="C00000"/>
                </a:solidFill>
                <a:latin typeface="Verdana"/>
                <a:ea typeface="Times New Roman"/>
              </a:rPr>
              <a:t> и </a:t>
            </a:r>
            <a:r>
              <a:rPr lang="ru-RU" sz="1600" b="0" u="sng" strike="noStrike" spc="-1">
                <a:solidFill>
                  <a:srgbClr val="0000FF"/>
                </a:solidFill>
                <a:uFillTx/>
                <a:latin typeface="Verdana"/>
                <a:ea typeface="Times New Roman"/>
                <a:hlinkClick r:id="rId6"/>
              </a:rPr>
              <a:t>Красного</a:t>
            </a:r>
            <a:r>
              <a:rPr lang="ru-RU" sz="1600" b="1" strike="noStrike" spc="-1">
                <a:solidFill>
                  <a:srgbClr val="C00000"/>
                </a:solidFill>
                <a:latin typeface="Verdana"/>
                <a:ea typeface="Times New Roman"/>
              </a:rPr>
              <a:t> морей, востоку от Атлантического океана и к западу от Индийского океана. Это второй по величине континент после Евразии. Африкой называется также часть света, состоящая из материка Африка и прилегающих островов. Площадь Африки составляет 30 065 000 км², или 20,3 % площади суши, а с островами — около 30,2 миллиона км², покрывая, таким образом, 6 % общей площади поверхности Земли и 20,4 % поверхности суши. На территории Африки расположены 53 государства, 4 непризнанных государства и 5 зависимых территорий (островных).</a:t>
            </a:r>
            <a:endParaRPr lang="ru-RU" sz="1600" b="0" strike="noStrike" spc="-1">
              <a:latin typeface="XO Orie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p15="http://schemas.microsoft.com/office/powerpoint/2012/main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Заголовок 1"/>
          <p:cNvSpPr txBox="1"/>
          <p:nvPr/>
        </p:nvSpPr>
        <p:spPr>
          <a:xfrm>
            <a:off x="1845000" y="297360"/>
            <a:ext cx="7282800" cy="114264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4400" b="1" strike="noStrike" spc="-1">
                <a:solidFill>
                  <a:srgbClr val="FFFFFF"/>
                </a:solidFill>
                <a:latin typeface="Calibri"/>
              </a:rPr>
              <a:t>Работа с учебником или  маршрутным листом</a:t>
            </a:r>
            <a:br/>
            <a:endParaRPr lang="ru-RU" sz="4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41" name="AutoShape 3"/>
          <p:cNvSpPr/>
          <p:nvPr/>
        </p:nvSpPr>
        <p:spPr>
          <a:xfrm>
            <a:off x="6073920" y="2720880"/>
            <a:ext cx="455400" cy="380520"/>
          </a:xfrm>
          <a:prstGeom prst="downArrow">
            <a:avLst>
              <a:gd name="adj1" fmla="val 58889"/>
              <a:gd name="adj2" fmla="val 60000"/>
            </a:avLst>
          </a:prstGeom>
          <a:solidFill>
            <a:schemeClr val="accent1"/>
          </a:solidFill>
          <a:ln w="19050">
            <a:solidFill>
              <a:srgbClr val="FFFFFF"/>
            </a:solidFill>
            <a:miter/>
          </a:ln>
          <a:effectLst>
            <a:outerShdw dist="35638" dir="2700000" algn="ctr" rotWithShape="0">
              <a:srgbClr val="B2B2B2">
                <a:alpha val="50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42" name="AutoShape 4"/>
          <p:cNvSpPr/>
          <p:nvPr/>
        </p:nvSpPr>
        <p:spPr>
          <a:xfrm>
            <a:off x="6086520" y="3886200"/>
            <a:ext cx="455400" cy="380520"/>
          </a:xfrm>
          <a:prstGeom prst="downArrow">
            <a:avLst>
              <a:gd name="adj1" fmla="val 58889"/>
              <a:gd name="adj2" fmla="val 60000"/>
            </a:avLst>
          </a:prstGeom>
          <a:solidFill>
            <a:schemeClr val="accent2"/>
          </a:solidFill>
          <a:ln w="19050">
            <a:solidFill>
              <a:srgbClr val="FFFFFF"/>
            </a:solidFill>
            <a:miter/>
          </a:ln>
          <a:effectLst>
            <a:outerShdw dist="35638" dir="2700000" algn="ctr" rotWithShape="0">
              <a:srgbClr val="B2B2B2">
                <a:alpha val="50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43" name="AutoShape 5"/>
          <p:cNvSpPr/>
          <p:nvPr/>
        </p:nvSpPr>
        <p:spPr>
          <a:xfrm>
            <a:off x="6073920" y="5110200"/>
            <a:ext cx="455400" cy="380520"/>
          </a:xfrm>
          <a:prstGeom prst="downArrow">
            <a:avLst>
              <a:gd name="adj1" fmla="val 58889"/>
              <a:gd name="adj2" fmla="val 60000"/>
            </a:avLst>
          </a:prstGeom>
          <a:solidFill>
            <a:schemeClr val="hlink"/>
          </a:solidFill>
          <a:ln w="19050">
            <a:solidFill>
              <a:srgbClr val="FFFFFF"/>
            </a:solidFill>
            <a:miter/>
          </a:ln>
          <a:effectLst>
            <a:outerShdw dist="35638" dir="2700000" algn="ctr" rotWithShape="0">
              <a:srgbClr val="B2B2B2">
                <a:alpha val="50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44" name="Text Box 4"/>
          <p:cNvSpPr/>
          <p:nvPr/>
        </p:nvSpPr>
        <p:spPr>
          <a:xfrm>
            <a:off x="304920" y="4876920"/>
            <a:ext cx="3809520" cy="639000"/>
          </a:xfrm>
          <a:prstGeom prst="rect">
            <a:avLst/>
          </a:prstGeom>
          <a:noFill/>
          <a:ln w="9525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1800" b="1" strike="noStrike" spc="-1">
                <a:solidFill>
                  <a:srgbClr val="FFFFFF"/>
                </a:solidFill>
                <a:latin typeface="Calibri"/>
              </a:rPr>
              <a:t>Информация, которая описывает текущий слайд.</a:t>
            </a:r>
            <a:endParaRPr lang="ru-RU" sz="1800" b="0" strike="noStrike" spc="-1">
              <a:latin typeface="XO Oriel"/>
            </a:endParaRPr>
          </a:p>
        </p:txBody>
      </p:sp>
      <p:grpSp>
        <p:nvGrpSpPr>
          <p:cNvPr id="245" name="Group 7"/>
          <p:cNvGrpSpPr/>
          <p:nvPr/>
        </p:nvGrpSpPr>
        <p:grpSpPr>
          <a:xfrm>
            <a:off x="4254480" y="1959120"/>
            <a:ext cx="4051080" cy="914040"/>
            <a:chOff x="4254480" y="1959120"/>
            <a:chExt cx="4051080" cy="914040"/>
          </a:xfrm>
        </p:grpSpPr>
        <p:sp>
          <p:nvSpPr>
            <p:cNvPr id="246" name="Rectangle 8"/>
            <p:cNvSpPr/>
            <p:nvPr/>
          </p:nvSpPr>
          <p:spPr>
            <a:xfrm>
              <a:off x="4254480" y="1959120"/>
              <a:ext cx="4051080" cy="914040"/>
            </a:xfrm>
            <a:prstGeom prst="rect">
              <a:avLst/>
            </a:prstGeom>
            <a:solidFill>
              <a:srgbClr val="FFFFFF"/>
            </a:solidFill>
            <a:ln w="6350">
              <a:solidFill>
                <a:srgbClr val="FFFFFF"/>
              </a:solidFill>
              <a:miter/>
            </a:ln>
            <a:effectLst>
              <a:outerShdw dist="35638" dir="2700000" algn="ctr" rotWithShape="0">
                <a:srgbClr val="B2B2B2">
                  <a:alpha val="50000"/>
                </a:srgbClr>
              </a:outerShdw>
            </a:effectLst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247" name="Rectangle 9"/>
            <p:cNvSpPr/>
            <p:nvPr/>
          </p:nvSpPr>
          <p:spPr>
            <a:xfrm>
              <a:off x="4265640" y="1968480"/>
              <a:ext cx="4025520" cy="415440"/>
            </a:xfrm>
            <a:prstGeom prst="rect">
              <a:avLst/>
            </a:prstGeom>
            <a:solidFill>
              <a:schemeClr val="accent1"/>
            </a:solidFill>
            <a:ln w="9525">
              <a:noFill/>
            </a:ln>
            <a:effectLst>
              <a:outerShdw dist="35638" dir="2700000" algn="ctr" rotWithShape="0">
                <a:srgbClr val="B2B2B2">
                  <a:alpha val="50000"/>
                </a:srgbClr>
              </a:outerShdw>
            </a:effectLst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248" name="Rectangle 10"/>
            <p:cNvSpPr/>
            <p:nvPr/>
          </p:nvSpPr>
          <p:spPr>
            <a:xfrm>
              <a:off x="4267080" y="2365200"/>
              <a:ext cx="4024080" cy="498240"/>
            </a:xfrm>
            <a:prstGeom prst="rect">
              <a:avLst/>
            </a:prstGeom>
            <a:gradFill rotWithShape="0">
              <a:gsLst>
                <a:gs pos="0">
                  <a:srgbClr val="FDC478"/>
                </a:gs>
                <a:gs pos="100000">
                  <a:srgbClr val="FDA023"/>
                </a:gs>
              </a:gsLst>
              <a:lin ang="2700000"/>
            </a:gradFill>
            <a:ln w="9525">
              <a:noFill/>
            </a:ln>
            <a:effectLst>
              <a:outerShdw dist="35638" dir="2700000" algn="ctr" rotWithShape="0">
                <a:srgbClr val="B2B2B2">
                  <a:alpha val="50000"/>
                </a:srgbClr>
              </a:outerShdw>
            </a:effectLst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</p:grpSp>
      <p:sp>
        <p:nvSpPr>
          <p:cNvPr id="249" name="Text Box 11"/>
          <p:cNvSpPr/>
          <p:nvPr/>
        </p:nvSpPr>
        <p:spPr>
          <a:xfrm>
            <a:off x="4635360" y="2492280"/>
            <a:ext cx="3288960" cy="303480"/>
          </a:xfrm>
          <a:prstGeom prst="rect">
            <a:avLst/>
          </a:prstGeom>
          <a:noFill/>
          <a:ln w="9525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>
              <a:lnSpc>
                <a:spcPct val="100000"/>
              </a:lnSpc>
              <a:spcBef>
                <a:spcPts val="700"/>
              </a:spcBef>
            </a:pPr>
            <a:r>
              <a:rPr lang="en-US" sz="1400" b="1" strike="noStrike" spc="-1">
                <a:solidFill>
                  <a:srgbClr val="000000"/>
                </a:solidFill>
                <a:latin typeface="Calibri"/>
              </a:rPr>
              <a:t> </a:t>
            </a:r>
            <a:endParaRPr lang="ru-RU" sz="1400" b="0" strike="noStrike" spc="-1">
              <a:latin typeface="XO Oriel"/>
            </a:endParaRPr>
          </a:p>
        </p:txBody>
      </p:sp>
      <p:grpSp>
        <p:nvGrpSpPr>
          <p:cNvPr id="250" name="Group 12"/>
          <p:cNvGrpSpPr/>
          <p:nvPr/>
        </p:nvGrpSpPr>
        <p:grpSpPr>
          <a:xfrm>
            <a:off x="4320000" y="3139920"/>
            <a:ext cx="4051080" cy="914040"/>
            <a:chOff x="4320000" y="3139920"/>
            <a:chExt cx="4051080" cy="914040"/>
          </a:xfrm>
        </p:grpSpPr>
        <p:sp>
          <p:nvSpPr>
            <p:cNvPr id="251" name="Rectangle 13"/>
            <p:cNvSpPr/>
            <p:nvPr/>
          </p:nvSpPr>
          <p:spPr>
            <a:xfrm>
              <a:off x="4320000" y="3139920"/>
              <a:ext cx="4051080" cy="91404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FFFFFF"/>
              </a:solidFill>
              <a:miter/>
            </a:ln>
            <a:effectLst>
              <a:outerShdw dist="35638" dir="2700000" algn="ctr" rotWithShape="0">
                <a:srgbClr val="B2B2B2">
                  <a:alpha val="50000"/>
                </a:srgbClr>
              </a:outerShdw>
            </a:effectLst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252" name="Rectangle 14"/>
            <p:cNvSpPr/>
            <p:nvPr/>
          </p:nvSpPr>
          <p:spPr>
            <a:xfrm>
              <a:off x="4331160" y="3149280"/>
              <a:ext cx="4025520" cy="425160"/>
            </a:xfrm>
            <a:prstGeom prst="rect">
              <a:avLst/>
            </a:prstGeom>
            <a:solidFill>
              <a:schemeClr val="accent2"/>
            </a:solidFill>
            <a:ln w="9525">
              <a:noFill/>
            </a:ln>
            <a:effectLst>
              <a:outerShdw dist="35638" dir="2700000" algn="ctr" rotWithShape="0">
                <a:srgbClr val="B2B2B2">
                  <a:alpha val="50000"/>
                </a:srgbClr>
              </a:outerShdw>
            </a:effectLst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253" name="Rectangle 15"/>
            <p:cNvSpPr/>
            <p:nvPr/>
          </p:nvSpPr>
          <p:spPr>
            <a:xfrm>
              <a:off x="4332960" y="3546360"/>
              <a:ext cx="4024080" cy="498240"/>
            </a:xfrm>
            <a:prstGeom prst="rect">
              <a:avLst/>
            </a:prstGeom>
            <a:gradFill rotWithShape="0">
              <a:gsLst>
                <a:gs pos="0">
                  <a:srgbClr val="CA7D75"/>
                </a:gs>
                <a:gs pos="100000">
                  <a:srgbClr val="AA2B1E"/>
                </a:gs>
              </a:gsLst>
              <a:lin ang="2700000"/>
            </a:gradFill>
            <a:ln w="9525">
              <a:noFill/>
            </a:ln>
            <a:effectLst>
              <a:outerShdw dist="35638" dir="2700000" algn="ctr" rotWithShape="0">
                <a:srgbClr val="B2B2B2">
                  <a:alpha val="50000"/>
                </a:srgbClr>
              </a:outerShdw>
            </a:effectLst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</p:grpSp>
      <p:sp>
        <p:nvSpPr>
          <p:cNvPr id="254" name="Text Box 16"/>
          <p:cNvSpPr/>
          <p:nvPr/>
        </p:nvSpPr>
        <p:spPr>
          <a:xfrm>
            <a:off x="4635360" y="3649680"/>
            <a:ext cx="3288960" cy="303480"/>
          </a:xfrm>
          <a:prstGeom prst="rect">
            <a:avLst/>
          </a:prstGeom>
          <a:noFill/>
          <a:ln w="9525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>
              <a:lnSpc>
                <a:spcPct val="100000"/>
              </a:lnSpc>
              <a:spcBef>
                <a:spcPts val="700"/>
              </a:spcBef>
            </a:pPr>
            <a:r>
              <a:rPr lang="en-US" sz="1400" b="1" strike="noStrike" spc="-1">
                <a:solidFill>
                  <a:srgbClr val="000000"/>
                </a:solidFill>
                <a:latin typeface="Calibri"/>
              </a:rPr>
              <a:t> </a:t>
            </a:r>
            <a:endParaRPr lang="ru-RU" sz="1400" b="0" strike="noStrike" spc="-1">
              <a:latin typeface="XO Oriel"/>
            </a:endParaRPr>
          </a:p>
        </p:txBody>
      </p:sp>
      <p:grpSp>
        <p:nvGrpSpPr>
          <p:cNvPr id="255" name="Group 17"/>
          <p:cNvGrpSpPr/>
          <p:nvPr/>
        </p:nvGrpSpPr>
        <p:grpSpPr>
          <a:xfrm>
            <a:off x="4254480" y="4338720"/>
            <a:ext cx="4051080" cy="914040"/>
            <a:chOff x="4254480" y="4338720"/>
            <a:chExt cx="4051080" cy="914040"/>
          </a:xfrm>
        </p:grpSpPr>
        <p:sp>
          <p:nvSpPr>
            <p:cNvPr id="256" name="Rectangle 18"/>
            <p:cNvSpPr/>
            <p:nvPr/>
          </p:nvSpPr>
          <p:spPr>
            <a:xfrm>
              <a:off x="4254480" y="4338720"/>
              <a:ext cx="4051080" cy="91404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FFFFFF"/>
              </a:solidFill>
              <a:miter/>
            </a:ln>
            <a:effectLst>
              <a:outerShdw dist="35638" dir="2700000" algn="ctr" rotWithShape="0">
                <a:srgbClr val="B2B2B2">
                  <a:alpha val="50000"/>
                </a:srgbClr>
              </a:outerShdw>
            </a:effectLst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257" name="Rectangle 19"/>
            <p:cNvSpPr/>
            <p:nvPr/>
          </p:nvSpPr>
          <p:spPr>
            <a:xfrm>
              <a:off x="4265640" y="4348080"/>
              <a:ext cx="4025520" cy="415440"/>
            </a:xfrm>
            <a:prstGeom prst="rect">
              <a:avLst/>
            </a:prstGeom>
            <a:solidFill>
              <a:schemeClr val="hlink"/>
            </a:solidFill>
            <a:ln w="9525">
              <a:noFill/>
            </a:ln>
            <a:effectLst>
              <a:outerShdw dist="35638" dir="2700000" algn="ctr" rotWithShape="0">
                <a:srgbClr val="B2B2B2">
                  <a:alpha val="50000"/>
                </a:srgbClr>
              </a:outerShdw>
            </a:effectLst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258" name="Rectangle 20"/>
            <p:cNvSpPr/>
            <p:nvPr/>
          </p:nvSpPr>
          <p:spPr>
            <a:xfrm>
              <a:off x="4267080" y="4745160"/>
              <a:ext cx="4024080" cy="498240"/>
            </a:xfrm>
            <a:prstGeom prst="rect">
              <a:avLst/>
            </a:prstGeom>
            <a:gradFill rotWithShape="0">
              <a:gsLst>
                <a:gs pos="0">
                  <a:srgbClr val="E7887D"/>
                </a:gs>
                <a:gs pos="100000">
                  <a:srgbClr val="D83E2C"/>
                </a:gs>
              </a:gsLst>
              <a:lin ang="2700000"/>
            </a:gradFill>
            <a:ln w="9525">
              <a:noFill/>
            </a:ln>
            <a:effectLst>
              <a:outerShdw dist="35638" dir="2700000" algn="ctr" rotWithShape="0">
                <a:srgbClr val="B2B2B2">
                  <a:alpha val="50000"/>
                </a:srgbClr>
              </a:outerShdw>
            </a:effectLst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</p:grpSp>
      <p:grpSp>
        <p:nvGrpSpPr>
          <p:cNvPr id="259" name="Group 22"/>
          <p:cNvGrpSpPr/>
          <p:nvPr/>
        </p:nvGrpSpPr>
        <p:grpSpPr>
          <a:xfrm>
            <a:off x="4254480" y="5562720"/>
            <a:ext cx="4051080" cy="914040"/>
            <a:chOff x="4254480" y="5562720"/>
            <a:chExt cx="4051080" cy="914040"/>
          </a:xfrm>
        </p:grpSpPr>
        <p:sp>
          <p:nvSpPr>
            <p:cNvPr id="260" name="Rectangle 23"/>
            <p:cNvSpPr/>
            <p:nvPr/>
          </p:nvSpPr>
          <p:spPr>
            <a:xfrm>
              <a:off x="4254480" y="5562720"/>
              <a:ext cx="4051080" cy="91404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FFFFFF"/>
              </a:solidFill>
              <a:miter/>
            </a:ln>
            <a:effectLst>
              <a:outerShdw dist="35638" dir="2700000" algn="ctr" rotWithShape="0">
                <a:srgbClr val="B2B2B2">
                  <a:alpha val="50000"/>
                </a:srgbClr>
              </a:outerShdw>
            </a:effectLst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261" name="Rectangle 24"/>
            <p:cNvSpPr/>
            <p:nvPr/>
          </p:nvSpPr>
          <p:spPr>
            <a:xfrm>
              <a:off x="4265640" y="5572080"/>
              <a:ext cx="4025520" cy="415440"/>
            </a:xfrm>
            <a:prstGeom prst="rect">
              <a:avLst/>
            </a:prstGeom>
            <a:solidFill>
              <a:schemeClr val="folHlink"/>
            </a:solidFill>
            <a:ln w="9525">
              <a:noFill/>
            </a:ln>
            <a:effectLst>
              <a:outerShdw dist="35638" dir="2700000" algn="ctr" rotWithShape="0">
                <a:srgbClr val="B2B2B2">
                  <a:alpha val="50000"/>
                </a:srgbClr>
              </a:outerShdw>
            </a:effectLst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262" name="Rectangle 25"/>
            <p:cNvSpPr/>
            <p:nvPr/>
          </p:nvSpPr>
          <p:spPr>
            <a:xfrm>
              <a:off x="4267080" y="5969160"/>
              <a:ext cx="4024080" cy="498240"/>
            </a:xfrm>
            <a:prstGeom prst="rect">
              <a:avLst/>
            </a:prstGeom>
            <a:gradFill rotWithShape="0">
              <a:gsLst>
                <a:gs pos="0">
                  <a:srgbClr val="F3AF7A"/>
                </a:gs>
                <a:gs pos="100000">
                  <a:srgbClr val="ED7D27"/>
                </a:gs>
              </a:gsLst>
              <a:lin ang="2700000"/>
            </a:gradFill>
            <a:ln w="9525">
              <a:noFill/>
            </a:ln>
            <a:effectLst>
              <a:outerShdw dist="35638" dir="2700000" algn="ctr" rotWithShape="0">
                <a:srgbClr val="B2B2B2">
                  <a:alpha val="50000"/>
                </a:srgbClr>
              </a:outerShdw>
            </a:effectLst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</p:grpSp>
      <p:sp>
        <p:nvSpPr>
          <p:cNvPr id="263" name="Text Box 26"/>
          <p:cNvSpPr/>
          <p:nvPr/>
        </p:nvSpPr>
        <p:spPr>
          <a:xfrm>
            <a:off x="4635360" y="6084720"/>
            <a:ext cx="3288960" cy="303480"/>
          </a:xfrm>
          <a:prstGeom prst="rect">
            <a:avLst/>
          </a:prstGeom>
          <a:noFill/>
          <a:ln w="9525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>
              <a:lnSpc>
                <a:spcPct val="100000"/>
              </a:lnSpc>
              <a:spcBef>
                <a:spcPts val="700"/>
              </a:spcBef>
            </a:pPr>
            <a:r>
              <a:rPr lang="en-US" sz="1400" b="1" strike="noStrike" spc="-1">
                <a:solidFill>
                  <a:srgbClr val="000000"/>
                </a:solidFill>
                <a:latin typeface="Calibri"/>
              </a:rPr>
              <a:t> </a:t>
            </a:r>
            <a:endParaRPr lang="ru-RU" sz="1400" b="0" strike="noStrike" spc="-1">
              <a:latin typeface="XO Oriel"/>
            </a:endParaRPr>
          </a:p>
        </p:txBody>
      </p:sp>
      <p:sp>
        <p:nvSpPr>
          <p:cNvPr id="264" name="Text Box 27"/>
          <p:cNvSpPr/>
          <p:nvPr/>
        </p:nvSpPr>
        <p:spPr>
          <a:xfrm>
            <a:off x="4265640" y="1967040"/>
            <a:ext cx="4025520" cy="425520"/>
          </a:xfrm>
          <a:prstGeom prst="rect">
            <a:avLst/>
          </a:prstGeom>
          <a:noFill/>
          <a:ln w="9525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>
              <a:lnSpc>
                <a:spcPct val="100000"/>
              </a:lnSpc>
              <a:spcBef>
                <a:spcPts val="1100"/>
              </a:spcBef>
            </a:pPr>
            <a:r>
              <a:rPr lang="ru-RU" sz="2200" b="1" strike="noStrike" spc="-1">
                <a:solidFill>
                  <a:srgbClr val="FFFFFF"/>
                </a:solidFill>
                <a:latin typeface="Calibri"/>
              </a:rPr>
              <a:t>Что означает слово «Африка»?</a:t>
            </a:r>
            <a:endParaRPr lang="ru-RU" sz="2200" b="0" strike="noStrike" spc="-1">
              <a:latin typeface="XO Oriel"/>
            </a:endParaRPr>
          </a:p>
        </p:txBody>
      </p:sp>
      <p:sp>
        <p:nvSpPr>
          <p:cNvPr id="265" name="Text Box 28"/>
          <p:cNvSpPr/>
          <p:nvPr/>
        </p:nvSpPr>
        <p:spPr>
          <a:xfrm>
            <a:off x="3907080" y="3124080"/>
            <a:ext cx="4552920" cy="425520"/>
          </a:xfrm>
          <a:prstGeom prst="rect">
            <a:avLst/>
          </a:prstGeom>
          <a:noFill/>
          <a:ln w="9525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>
              <a:lnSpc>
                <a:spcPct val="100000"/>
              </a:lnSpc>
              <a:spcBef>
                <a:spcPts val="1100"/>
              </a:spcBef>
            </a:pPr>
            <a:r>
              <a:rPr lang="ru-RU" sz="2200" b="1" strike="noStrike" spc="-1">
                <a:solidFill>
                  <a:srgbClr val="FFFFFF"/>
                </a:solidFill>
                <a:latin typeface="Calibri"/>
              </a:rPr>
              <a:t>Давайте выясним ФАМИЛИЮ</a:t>
            </a:r>
            <a:endParaRPr lang="ru-RU" sz="2200" b="0" strike="noStrike" spc="-1">
              <a:latin typeface="XO Oriel"/>
            </a:endParaRPr>
          </a:p>
        </p:txBody>
      </p:sp>
      <p:sp>
        <p:nvSpPr>
          <p:cNvPr id="266" name="Text Box 29"/>
          <p:cNvSpPr/>
          <p:nvPr/>
        </p:nvSpPr>
        <p:spPr>
          <a:xfrm>
            <a:off x="4140000" y="4266720"/>
            <a:ext cx="4422960" cy="394920"/>
          </a:xfrm>
          <a:prstGeom prst="rect">
            <a:avLst/>
          </a:prstGeom>
          <a:noFill/>
          <a:ln w="9525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>
              <a:lnSpc>
                <a:spcPct val="100000"/>
              </a:lnSpc>
              <a:spcBef>
                <a:spcPts val="1100"/>
              </a:spcBef>
            </a:pPr>
            <a:r>
              <a:rPr lang="ru-RU" sz="2000" b="1" strike="noStrike" spc="-1">
                <a:solidFill>
                  <a:srgbClr val="FFFFFF"/>
                </a:solidFill>
                <a:latin typeface="Calibri"/>
              </a:rPr>
              <a:t>Фамилия - Гондвана, имя-Африка.</a:t>
            </a:r>
            <a:endParaRPr lang="ru-RU" sz="2000" b="0" strike="noStrike" spc="-1">
              <a:latin typeface="XO Oriel"/>
            </a:endParaRPr>
          </a:p>
        </p:txBody>
      </p:sp>
      <p:sp>
        <p:nvSpPr>
          <p:cNvPr id="267" name="Text Box 30"/>
          <p:cNvSpPr/>
          <p:nvPr/>
        </p:nvSpPr>
        <p:spPr>
          <a:xfrm>
            <a:off x="4140000" y="5543640"/>
            <a:ext cx="3708360" cy="425520"/>
          </a:xfrm>
          <a:prstGeom prst="rect">
            <a:avLst/>
          </a:prstGeom>
          <a:noFill/>
          <a:ln w="9525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>
              <a:lnSpc>
                <a:spcPct val="100000"/>
              </a:lnSpc>
              <a:spcBef>
                <a:spcPts val="1100"/>
              </a:spcBef>
            </a:pPr>
            <a:r>
              <a:rPr lang="ru-RU" sz="2200" b="1" strike="noStrike" spc="-1" dirty="0">
                <a:solidFill>
                  <a:srgbClr val="FFFFFF"/>
                </a:solidFill>
                <a:latin typeface="Calibri"/>
              </a:rPr>
              <a:t> “Африка” – ………..</a:t>
            </a:r>
            <a:endParaRPr lang="ru-RU" sz="2200" b="0" strike="noStrike" spc="-1" dirty="0">
              <a:latin typeface="XO Oriel"/>
            </a:endParaRPr>
          </a:p>
        </p:txBody>
      </p:sp>
      <p:grpSp>
        <p:nvGrpSpPr>
          <p:cNvPr id="268" name="Group 31"/>
          <p:cNvGrpSpPr/>
          <p:nvPr/>
        </p:nvGrpSpPr>
        <p:grpSpPr>
          <a:xfrm>
            <a:off x="457200" y="1584000"/>
            <a:ext cx="2831400" cy="2376000"/>
            <a:chOff x="457200" y="1584000"/>
            <a:chExt cx="2831400" cy="2376000"/>
          </a:xfrm>
        </p:grpSpPr>
        <p:sp>
          <p:nvSpPr>
            <p:cNvPr id="269" name="Freeform 32"/>
            <p:cNvSpPr/>
            <p:nvPr/>
          </p:nvSpPr>
          <p:spPr>
            <a:xfrm flipH="1">
              <a:off x="1725480" y="3246120"/>
              <a:ext cx="1334880" cy="685440"/>
            </a:xfrm>
            <a:custGeom>
              <a:avLst/>
              <a:gdLst/>
              <a:ahLst/>
              <a:cxnLst/>
              <a:rect l="l" t="t" r="r" b="b"/>
              <a:pathLst>
                <a:path w="335" h="173">
                  <a:moveTo>
                    <a:pt x="0" y="166"/>
                  </a:moveTo>
                  <a:lnTo>
                    <a:pt x="58" y="173"/>
                  </a:lnTo>
                  <a:lnTo>
                    <a:pt x="297" y="32"/>
                  </a:lnTo>
                  <a:cubicBezTo>
                    <a:pt x="335" y="5"/>
                    <a:pt x="301" y="9"/>
                    <a:pt x="289" y="8"/>
                  </a:cubicBezTo>
                  <a:cubicBezTo>
                    <a:pt x="277" y="7"/>
                    <a:pt x="271" y="0"/>
                    <a:pt x="223" y="26"/>
                  </a:cubicBezTo>
                  <a:lnTo>
                    <a:pt x="0" y="166"/>
                  </a:lnTo>
                  <a:close/>
                </a:path>
              </a:pathLst>
            </a:custGeom>
            <a:gradFill rotWithShape="0">
              <a:gsLst>
                <a:gs pos="0">
                  <a:srgbClr val="000000">
                    <a:alpha val="0"/>
                  </a:srgbClr>
                </a:gs>
                <a:gs pos="100000">
                  <a:srgbClr val="333333"/>
                </a:gs>
              </a:gsLst>
              <a:lin ang="5400000"/>
            </a:gradFill>
            <a:ln w="9525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270" name="Freeform 33"/>
            <p:cNvSpPr/>
            <p:nvPr/>
          </p:nvSpPr>
          <p:spPr>
            <a:xfrm>
              <a:off x="942840" y="3076200"/>
              <a:ext cx="1399680" cy="663120"/>
            </a:xfrm>
            <a:custGeom>
              <a:avLst/>
              <a:gdLst/>
              <a:ahLst/>
              <a:cxnLst/>
              <a:rect l="l" t="t" r="r" b="b"/>
              <a:pathLst>
                <a:path w="882" h="425">
                  <a:moveTo>
                    <a:pt x="882" y="374"/>
                  </a:moveTo>
                  <a:lnTo>
                    <a:pt x="719" y="425"/>
                  </a:lnTo>
                  <a:lnTo>
                    <a:pt x="88" y="93"/>
                  </a:lnTo>
                  <a:cubicBezTo>
                    <a:pt x="0" y="23"/>
                    <a:pt x="145" y="5"/>
                    <a:pt x="188" y="3"/>
                  </a:cubicBezTo>
                  <a:cubicBezTo>
                    <a:pt x="218" y="0"/>
                    <a:pt x="221" y="8"/>
                    <a:pt x="343" y="73"/>
                  </a:cubicBezTo>
                  <a:lnTo>
                    <a:pt x="882" y="374"/>
                  </a:lnTo>
                  <a:close/>
                </a:path>
              </a:pathLst>
            </a:custGeom>
            <a:gradFill rotWithShape="0">
              <a:gsLst>
                <a:gs pos="0">
                  <a:srgbClr val="000000">
                    <a:alpha val="0"/>
                  </a:srgbClr>
                </a:gs>
                <a:gs pos="100000">
                  <a:srgbClr val="333333"/>
                </a:gs>
              </a:gsLst>
              <a:lin ang="5400000"/>
            </a:gradFill>
            <a:ln w="9525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271" name="Freeform 34"/>
            <p:cNvSpPr/>
            <p:nvPr/>
          </p:nvSpPr>
          <p:spPr>
            <a:xfrm>
              <a:off x="457200" y="3398400"/>
              <a:ext cx="1186920" cy="561600"/>
            </a:xfrm>
            <a:custGeom>
              <a:avLst/>
              <a:gdLst/>
              <a:ahLst/>
              <a:cxnLst/>
              <a:rect l="l" t="t" r="r" b="b"/>
              <a:pathLst>
                <a:path w="748" h="354">
                  <a:moveTo>
                    <a:pt x="748" y="320"/>
                  </a:moveTo>
                  <a:lnTo>
                    <a:pt x="604" y="354"/>
                  </a:lnTo>
                  <a:lnTo>
                    <a:pt x="63" y="84"/>
                  </a:lnTo>
                  <a:cubicBezTo>
                    <a:pt x="0" y="31"/>
                    <a:pt x="107" y="0"/>
                    <a:pt x="221" y="39"/>
                  </a:cubicBezTo>
                  <a:lnTo>
                    <a:pt x="748" y="320"/>
                  </a:lnTo>
                  <a:close/>
                </a:path>
              </a:pathLst>
            </a:custGeom>
            <a:gradFill rotWithShape="0">
              <a:gsLst>
                <a:gs pos="0">
                  <a:srgbClr val="000000">
                    <a:alpha val="0"/>
                  </a:srgbClr>
                </a:gs>
                <a:gs pos="100000">
                  <a:srgbClr val="333333"/>
                </a:gs>
              </a:gsLst>
              <a:lin ang="5400000"/>
            </a:gradFill>
            <a:ln w="9525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grpSp>
          <p:nvGrpSpPr>
            <p:cNvPr id="272" name="Group 35"/>
            <p:cNvGrpSpPr/>
            <p:nvPr/>
          </p:nvGrpSpPr>
          <p:grpSpPr>
            <a:xfrm>
              <a:off x="1203120" y="1584000"/>
              <a:ext cx="2085480" cy="2364840"/>
              <a:chOff x="1203120" y="1584000"/>
              <a:chExt cx="2085480" cy="2364840"/>
            </a:xfrm>
          </p:grpSpPr>
          <p:sp>
            <p:nvSpPr>
              <p:cNvPr id="273" name="Freeform 36"/>
              <p:cNvSpPr/>
              <p:nvPr/>
            </p:nvSpPr>
            <p:spPr>
              <a:xfrm flipH="1">
                <a:off x="2619000" y="2222280"/>
                <a:ext cx="669240" cy="1691280"/>
              </a:xfrm>
              <a:custGeom>
                <a:avLst/>
                <a:gdLst/>
                <a:ahLst/>
                <a:cxnLst/>
                <a:rect l="l" t="t" r="r" b="b"/>
                <a:pathLst>
                  <a:path w="224" h="569">
                    <a:moveTo>
                      <a:pt x="103" y="101"/>
                    </a:moveTo>
                    <a:cubicBezTo>
                      <a:pt x="87" y="94"/>
                      <a:pt x="75" y="75"/>
                      <a:pt x="74" y="50"/>
                    </a:cubicBezTo>
                    <a:cubicBezTo>
                      <a:pt x="72" y="26"/>
                      <a:pt x="90" y="0"/>
                      <a:pt x="121" y="1"/>
                    </a:cubicBezTo>
                    <a:cubicBezTo>
                      <a:pt x="152" y="2"/>
                      <a:pt x="172" y="18"/>
                      <a:pt x="171" y="52"/>
                    </a:cubicBezTo>
                    <a:cubicBezTo>
                      <a:pt x="170" y="85"/>
                      <a:pt x="151" y="96"/>
                      <a:pt x="135" y="101"/>
                    </a:cubicBezTo>
                    <a:cubicBezTo>
                      <a:pt x="132" y="111"/>
                      <a:pt x="132" y="118"/>
                      <a:pt x="134" y="124"/>
                    </a:cubicBezTo>
                    <a:cubicBezTo>
                      <a:pt x="151" y="131"/>
                      <a:pt x="194" y="132"/>
                      <a:pt x="209" y="145"/>
                    </a:cubicBezTo>
                    <a:cubicBezTo>
                      <a:pt x="224" y="156"/>
                      <a:pt x="219" y="175"/>
                      <a:pt x="221" y="204"/>
                    </a:cubicBezTo>
                    <a:lnTo>
                      <a:pt x="218" y="321"/>
                    </a:lnTo>
                    <a:cubicBezTo>
                      <a:pt x="216" y="348"/>
                      <a:pt x="212" y="367"/>
                      <a:pt x="209" y="365"/>
                    </a:cubicBezTo>
                    <a:cubicBezTo>
                      <a:pt x="199" y="370"/>
                      <a:pt x="200" y="335"/>
                      <a:pt x="196" y="308"/>
                    </a:cubicBezTo>
                    <a:lnTo>
                      <a:pt x="187" y="202"/>
                    </a:lnTo>
                    <a:cubicBezTo>
                      <a:pt x="182" y="204"/>
                      <a:pt x="177" y="260"/>
                      <a:pt x="170" y="321"/>
                    </a:cubicBezTo>
                    <a:lnTo>
                      <a:pt x="144" y="569"/>
                    </a:lnTo>
                    <a:lnTo>
                      <a:pt x="78" y="565"/>
                    </a:lnTo>
                    <a:lnTo>
                      <a:pt x="50" y="325"/>
                    </a:lnTo>
                    <a:cubicBezTo>
                      <a:pt x="39" y="255"/>
                      <a:pt x="37" y="211"/>
                      <a:pt x="33" y="208"/>
                    </a:cubicBezTo>
                    <a:lnTo>
                      <a:pt x="25" y="310"/>
                    </a:lnTo>
                    <a:cubicBezTo>
                      <a:pt x="22" y="336"/>
                      <a:pt x="16" y="366"/>
                      <a:pt x="12" y="365"/>
                    </a:cubicBezTo>
                    <a:cubicBezTo>
                      <a:pt x="4" y="365"/>
                      <a:pt x="2" y="335"/>
                      <a:pt x="1" y="305"/>
                    </a:cubicBezTo>
                    <a:cubicBezTo>
                      <a:pt x="0" y="275"/>
                      <a:pt x="3" y="212"/>
                      <a:pt x="7" y="184"/>
                    </a:cubicBezTo>
                    <a:cubicBezTo>
                      <a:pt x="12" y="157"/>
                      <a:pt x="7" y="150"/>
                      <a:pt x="23" y="140"/>
                    </a:cubicBezTo>
                    <a:cubicBezTo>
                      <a:pt x="39" y="131"/>
                      <a:pt x="89" y="131"/>
                      <a:pt x="102" y="124"/>
                    </a:cubicBezTo>
                    <a:cubicBezTo>
                      <a:pt x="106" y="120"/>
                      <a:pt x="108" y="108"/>
                      <a:pt x="103" y="10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C0C0C0"/>
                  </a:gs>
                  <a:gs pos="100000">
                    <a:srgbClr val="EAEAEA"/>
                  </a:gs>
                </a:gsLst>
                <a:lin ang="5400000"/>
              </a:gradFill>
              <a:ln w="9525">
                <a:noFill/>
              </a:ln>
              <a:scene3d>
                <a:camera prst="legacyPerspectiveTopLeft">
                  <a:rot lat="0" lon="20099999" rev="0"/>
                </a:camera>
                <a:lightRig rig="legacyFlat3" dir="t"/>
              </a:scene3d>
              <a:sp3d extrusionH="36500" prstMaterial="legacyPlastic">
                <a:bevelT w="13500" h="13500" prst="angle"/>
                <a:bevelB w="13500" h="13500" prst="angle"/>
                <a:extrusionClr>
                  <a:srgbClr val="5F5F5F"/>
                </a:extrusionClr>
              </a:sp3d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274" name="Freeform 37"/>
              <p:cNvSpPr/>
              <p:nvPr/>
            </p:nvSpPr>
            <p:spPr>
              <a:xfrm flipH="1">
                <a:off x="1801800" y="1584000"/>
                <a:ext cx="842400" cy="2127600"/>
              </a:xfrm>
              <a:custGeom>
                <a:avLst/>
                <a:gdLst/>
                <a:ahLst/>
                <a:cxnLst/>
                <a:rect l="l" t="t" r="r" b="b"/>
                <a:pathLst>
                  <a:path w="224" h="569">
                    <a:moveTo>
                      <a:pt x="103" y="101"/>
                    </a:moveTo>
                    <a:cubicBezTo>
                      <a:pt x="87" y="94"/>
                      <a:pt x="75" y="75"/>
                      <a:pt x="74" y="50"/>
                    </a:cubicBezTo>
                    <a:cubicBezTo>
                      <a:pt x="72" y="26"/>
                      <a:pt x="90" y="0"/>
                      <a:pt x="121" y="1"/>
                    </a:cubicBezTo>
                    <a:cubicBezTo>
                      <a:pt x="152" y="2"/>
                      <a:pt x="172" y="18"/>
                      <a:pt x="171" y="52"/>
                    </a:cubicBezTo>
                    <a:cubicBezTo>
                      <a:pt x="170" y="85"/>
                      <a:pt x="151" y="96"/>
                      <a:pt x="135" y="101"/>
                    </a:cubicBezTo>
                    <a:cubicBezTo>
                      <a:pt x="132" y="111"/>
                      <a:pt x="132" y="118"/>
                      <a:pt x="134" y="124"/>
                    </a:cubicBezTo>
                    <a:cubicBezTo>
                      <a:pt x="151" y="131"/>
                      <a:pt x="194" y="132"/>
                      <a:pt x="209" y="145"/>
                    </a:cubicBezTo>
                    <a:cubicBezTo>
                      <a:pt x="224" y="156"/>
                      <a:pt x="219" y="175"/>
                      <a:pt x="221" y="204"/>
                    </a:cubicBezTo>
                    <a:lnTo>
                      <a:pt x="218" y="321"/>
                    </a:lnTo>
                    <a:cubicBezTo>
                      <a:pt x="216" y="348"/>
                      <a:pt x="212" y="367"/>
                      <a:pt x="209" y="365"/>
                    </a:cubicBezTo>
                    <a:cubicBezTo>
                      <a:pt x="199" y="370"/>
                      <a:pt x="200" y="335"/>
                      <a:pt x="196" y="308"/>
                    </a:cubicBezTo>
                    <a:lnTo>
                      <a:pt x="187" y="202"/>
                    </a:lnTo>
                    <a:cubicBezTo>
                      <a:pt x="182" y="204"/>
                      <a:pt x="177" y="260"/>
                      <a:pt x="170" y="321"/>
                    </a:cubicBezTo>
                    <a:lnTo>
                      <a:pt x="144" y="569"/>
                    </a:lnTo>
                    <a:lnTo>
                      <a:pt x="78" y="565"/>
                    </a:lnTo>
                    <a:lnTo>
                      <a:pt x="50" y="325"/>
                    </a:lnTo>
                    <a:cubicBezTo>
                      <a:pt x="39" y="255"/>
                      <a:pt x="37" y="211"/>
                      <a:pt x="33" y="208"/>
                    </a:cubicBezTo>
                    <a:lnTo>
                      <a:pt x="25" y="310"/>
                    </a:lnTo>
                    <a:cubicBezTo>
                      <a:pt x="22" y="336"/>
                      <a:pt x="16" y="366"/>
                      <a:pt x="12" y="365"/>
                    </a:cubicBezTo>
                    <a:cubicBezTo>
                      <a:pt x="4" y="365"/>
                      <a:pt x="2" y="335"/>
                      <a:pt x="1" y="305"/>
                    </a:cubicBezTo>
                    <a:cubicBezTo>
                      <a:pt x="0" y="275"/>
                      <a:pt x="3" y="212"/>
                      <a:pt x="7" y="184"/>
                    </a:cubicBezTo>
                    <a:cubicBezTo>
                      <a:pt x="12" y="157"/>
                      <a:pt x="7" y="150"/>
                      <a:pt x="23" y="140"/>
                    </a:cubicBezTo>
                    <a:cubicBezTo>
                      <a:pt x="39" y="131"/>
                      <a:pt x="89" y="131"/>
                      <a:pt x="102" y="124"/>
                    </a:cubicBezTo>
                    <a:cubicBezTo>
                      <a:pt x="106" y="120"/>
                      <a:pt x="108" y="108"/>
                      <a:pt x="103" y="10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C0C0C0"/>
                  </a:gs>
                  <a:gs pos="100000">
                    <a:srgbClr val="EAEAEA"/>
                  </a:gs>
                </a:gsLst>
                <a:lin ang="5400000"/>
              </a:gradFill>
              <a:ln w="9525">
                <a:noFill/>
              </a:ln>
              <a:scene3d>
                <a:camera prst="legacyPerspectiveTopLeft">
                  <a:rot lat="0" lon="19799999" rev="0"/>
                </a:camera>
                <a:lightRig rig="legacyFlat3" dir="t"/>
              </a:scene3d>
              <a:sp3d extrusionH="36500" prstMaterial="legacyPlastic">
                <a:bevelT w="13500" h="13500" prst="angle"/>
                <a:bevelB w="13500" h="13500" prst="angle"/>
                <a:extrusionClr>
                  <a:srgbClr val="5F5F5F"/>
                </a:extrusionClr>
              </a:sp3d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275" name="Freeform 38"/>
              <p:cNvSpPr/>
              <p:nvPr/>
            </p:nvSpPr>
            <p:spPr>
              <a:xfrm flipH="1">
                <a:off x="1202760" y="2257560"/>
                <a:ext cx="669240" cy="1691280"/>
              </a:xfrm>
              <a:custGeom>
                <a:avLst/>
                <a:gdLst/>
                <a:ahLst/>
                <a:cxnLst/>
                <a:rect l="l" t="t" r="r" b="b"/>
                <a:pathLst>
                  <a:path w="224" h="569">
                    <a:moveTo>
                      <a:pt x="103" y="101"/>
                    </a:moveTo>
                    <a:cubicBezTo>
                      <a:pt x="87" y="94"/>
                      <a:pt x="75" y="75"/>
                      <a:pt x="74" y="50"/>
                    </a:cubicBezTo>
                    <a:cubicBezTo>
                      <a:pt x="72" y="26"/>
                      <a:pt x="90" y="0"/>
                      <a:pt x="121" y="1"/>
                    </a:cubicBezTo>
                    <a:cubicBezTo>
                      <a:pt x="152" y="2"/>
                      <a:pt x="172" y="18"/>
                      <a:pt x="171" y="52"/>
                    </a:cubicBezTo>
                    <a:cubicBezTo>
                      <a:pt x="170" y="85"/>
                      <a:pt x="151" y="96"/>
                      <a:pt x="135" y="101"/>
                    </a:cubicBezTo>
                    <a:cubicBezTo>
                      <a:pt x="132" y="111"/>
                      <a:pt x="132" y="118"/>
                      <a:pt x="134" y="124"/>
                    </a:cubicBezTo>
                    <a:cubicBezTo>
                      <a:pt x="151" y="131"/>
                      <a:pt x="194" y="132"/>
                      <a:pt x="209" y="145"/>
                    </a:cubicBezTo>
                    <a:cubicBezTo>
                      <a:pt x="224" y="156"/>
                      <a:pt x="219" y="175"/>
                      <a:pt x="221" y="204"/>
                    </a:cubicBezTo>
                    <a:lnTo>
                      <a:pt x="218" y="321"/>
                    </a:lnTo>
                    <a:cubicBezTo>
                      <a:pt x="216" y="348"/>
                      <a:pt x="212" y="367"/>
                      <a:pt x="209" y="365"/>
                    </a:cubicBezTo>
                    <a:cubicBezTo>
                      <a:pt x="199" y="370"/>
                      <a:pt x="200" y="335"/>
                      <a:pt x="196" y="308"/>
                    </a:cubicBezTo>
                    <a:lnTo>
                      <a:pt x="187" y="202"/>
                    </a:lnTo>
                    <a:cubicBezTo>
                      <a:pt x="182" y="204"/>
                      <a:pt x="177" y="260"/>
                      <a:pt x="170" y="321"/>
                    </a:cubicBezTo>
                    <a:lnTo>
                      <a:pt x="144" y="569"/>
                    </a:lnTo>
                    <a:lnTo>
                      <a:pt x="78" y="565"/>
                    </a:lnTo>
                    <a:lnTo>
                      <a:pt x="50" y="325"/>
                    </a:lnTo>
                    <a:cubicBezTo>
                      <a:pt x="39" y="255"/>
                      <a:pt x="37" y="211"/>
                      <a:pt x="33" y="208"/>
                    </a:cubicBezTo>
                    <a:lnTo>
                      <a:pt x="25" y="310"/>
                    </a:lnTo>
                    <a:cubicBezTo>
                      <a:pt x="22" y="336"/>
                      <a:pt x="16" y="366"/>
                      <a:pt x="12" y="365"/>
                    </a:cubicBezTo>
                    <a:cubicBezTo>
                      <a:pt x="4" y="365"/>
                      <a:pt x="2" y="335"/>
                      <a:pt x="1" y="305"/>
                    </a:cubicBezTo>
                    <a:cubicBezTo>
                      <a:pt x="0" y="275"/>
                      <a:pt x="3" y="212"/>
                      <a:pt x="7" y="184"/>
                    </a:cubicBezTo>
                    <a:cubicBezTo>
                      <a:pt x="12" y="157"/>
                      <a:pt x="7" y="150"/>
                      <a:pt x="23" y="140"/>
                    </a:cubicBezTo>
                    <a:cubicBezTo>
                      <a:pt x="39" y="131"/>
                      <a:pt x="89" y="131"/>
                      <a:pt x="102" y="124"/>
                    </a:cubicBezTo>
                    <a:cubicBezTo>
                      <a:pt x="106" y="120"/>
                      <a:pt x="108" y="108"/>
                      <a:pt x="103" y="10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C8C8C8"/>
                  </a:gs>
                  <a:gs pos="100000">
                    <a:srgbClr val="EAEAEA"/>
                  </a:gs>
                </a:gsLst>
                <a:lin ang="5400000"/>
              </a:gradFill>
              <a:ln w="9525">
                <a:noFill/>
              </a:ln>
              <a:scene3d>
                <a:camera prst="legacyPerspectiveTopLeft">
                  <a:rot lat="0" lon="20099999" rev="0"/>
                </a:camera>
                <a:lightRig rig="legacyFlat3" dir="t"/>
              </a:scene3d>
              <a:sp3d extrusionH="36500" prstMaterial="legacyPlastic">
                <a:bevelT w="13500" h="13500" prst="angle"/>
                <a:bevelB w="13500" h="13500" prst="angle"/>
                <a:extrusionClr>
                  <a:srgbClr val="5F5F5F"/>
                </a:extrusionClr>
              </a:sp3d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</p:grpSp>
      </p:grpSp>
      <p:pic>
        <p:nvPicPr>
          <p:cNvPr id="276" name="Рисунок 275"/>
          <p:cNvPicPr/>
          <p:nvPr/>
        </p:nvPicPr>
        <p:blipFill>
          <a:blip r:embed="rId2"/>
          <a:stretch/>
        </p:blipFill>
        <p:spPr>
          <a:xfrm>
            <a:off x="113040" y="3960000"/>
            <a:ext cx="4106520" cy="344088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p15="http://schemas.microsoft.com/office/powerpoint/2012/main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388</TotalTime>
  <Words>1081</Words>
  <Application>Microsoft Office PowerPoint</Application>
  <PresentationFormat>Экран (4:3)</PresentationFormat>
  <Paragraphs>178</Paragraphs>
  <Slides>32</Slides>
  <Notes>0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32</vt:i4>
      </vt:variant>
    </vt:vector>
  </HeadingPairs>
  <TitlesOfParts>
    <vt:vector size="43" baseType="lpstr">
      <vt:lpstr>Arial</vt:lpstr>
      <vt:lpstr>Calibri</vt:lpstr>
      <vt:lpstr>Impact</vt:lpstr>
      <vt:lpstr>StarSymbol</vt:lpstr>
      <vt:lpstr>Symbol</vt:lpstr>
      <vt:lpstr>Times New Roman</vt:lpstr>
      <vt:lpstr>Verdana</vt:lpstr>
      <vt:lpstr>Wingdings</vt:lpstr>
      <vt:lpstr>XO Oriel</vt:lpstr>
      <vt:lpstr>Office Theme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presentation-creation.ru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Африка</dc:title>
  <dc:subject/>
  <dc:creator>obstinate</dc:creator>
  <dc:description>Шаблон презентации с сайта http://presentation-creation.ru/</dc:description>
  <cp:lastModifiedBy>Пользователь</cp:lastModifiedBy>
  <cp:revision>13</cp:revision>
  <dcterms:created xsi:type="dcterms:W3CDTF">2018-03-28T17:29:08Z</dcterms:created>
  <dcterms:modified xsi:type="dcterms:W3CDTF">2023-12-25T18:45:05Z</dcterms:modified>
  <dc:language>ru-RU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Format">
    <vt:lpwstr>Экран (4:3)</vt:lpwstr>
  </property>
  <property fmtid="{D5CDD505-2E9C-101B-9397-08002B2CF9AE}" pid="3" name="Slides">
    <vt:i4>4</vt:i4>
  </property>
</Properties>
</file>